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65" r:id="rId4"/>
    <p:sldId id="258" r:id="rId5"/>
    <p:sldId id="276" r:id="rId6"/>
    <p:sldId id="259" r:id="rId7"/>
    <p:sldId id="268" r:id="rId8"/>
    <p:sldId id="269" r:id="rId9"/>
    <p:sldId id="260" r:id="rId10"/>
    <p:sldId id="277" r:id="rId11"/>
    <p:sldId id="278" r:id="rId12"/>
    <p:sldId id="274" r:id="rId13"/>
    <p:sldId id="281" r:id="rId14"/>
    <p:sldId id="270" r:id="rId15"/>
    <p:sldId id="263" r:id="rId16"/>
    <p:sldId id="309" r:id="rId17"/>
    <p:sldId id="310" r:id="rId18"/>
    <p:sldId id="311" r:id="rId19"/>
    <p:sldId id="312" r:id="rId20"/>
    <p:sldId id="313" r:id="rId21"/>
    <p:sldId id="271" r:id="rId22"/>
    <p:sldId id="283" r:id="rId23"/>
    <p:sldId id="282" r:id="rId24"/>
    <p:sldId id="286" r:id="rId25"/>
    <p:sldId id="285" r:id="rId26"/>
    <p:sldId id="287" r:id="rId27"/>
    <p:sldId id="262" r:id="rId28"/>
    <p:sldId id="288" r:id="rId29"/>
    <p:sldId id="289" r:id="rId30"/>
    <p:sldId id="291" r:id="rId31"/>
    <p:sldId id="272" r:id="rId32"/>
    <p:sldId id="284" r:id="rId33"/>
    <p:sldId id="297" r:id="rId34"/>
    <p:sldId id="298" r:id="rId35"/>
    <p:sldId id="299" r:id="rId36"/>
    <p:sldId id="292" r:id="rId37"/>
    <p:sldId id="294" r:id="rId38"/>
    <p:sldId id="295" r:id="rId39"/>
    <p:sldId id="302" r:id="rId40"/>
    <p:sldId id="305" r:id="rId41"/>
    <p:sldId id="307" r:id="rId42"/>
    <p:sldId id="273" r:id="rId43"/>
    <p:sldId id="280" r:id="rId44"/>
    <p:sldId id="267" r:id="rId45"/>
    <p:sldId id="308" r:id="rId46"/>
    <p:sldId id="264" r:id="rId47"/>
  </p:sldIdLst>
  <p:sldSz cx="18288000" cy="10287000"/>
  <p:notesSz cx="6858000" cy="9144000"/>
  <p:embeddedFontLst>
    <p:embeddedFont>
      <p:font typeface="Hakgyoansim Chulseokbu TTF B" panose="020B0600000101010101" charset="-127"/>
      <p:bold r:id="rId49"/>
    </p:embeddedFont>
    <p:embeddedFont>
      <p:font typeface="Hakgyoansim Chulseokbu TTF L" panose="020B0600000101010101" charset="-127"/>
      <p:regular r:id="rId50"/>
    </p:embeddedFont>
    <p:embeddedFont>
      <p:font typeface="Pretendard Bold" panose="020B0600000101010101" charset="-127"/>
      <p:bold r:id="rId51"/>
    </p:embeddedFont>
    <p:embeddedFont>
      <p:font typeface="Pretendard Light" panose="020B0600000101010101" charset="-127"/>
      <p:regular r:id="rId52"/>
    </p:embeddedFont>
    <p:embeddedFont>
      <p:font typeface="Pretendard Medium" panose="020B0600000101010101" charset="-127"/>
      <p:bold r:id="rId53"/>
    </p:embeddedFont>
    <p:embeddedFont>
      <p:font typeface="Pretendard SemiBold" panose="020B0600000101010101" charset="-127"/>
      <p:bold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00CC"/>
    <a:srgbClr val="2B67AF"/>
    <a:srgbClr val="1A435C"/>
    <a:srgbClr val="263750"/>
    <a:srgbClr val="201A74"/>
    <a:srgbClr val="003399"/>
    <a:srgbClr val="7E83EE"/>
    <a:srgbClr val="EFEFEF"/>
    <a:srgbClr val="004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23" autoAdjust="0"/>
    <p:restoredTop sz="94622" autoAdjust="0"/>
  </p:normalViewPr>
  <p:slideViewPr>
    <p:cSldViewPr>
      <p:cViewPr varScale="1">
        <p:scale>
          <a:sx n="67" d="100"/>
          <a:sy n="67" d="100"/>
        </p:scale>
        <p:origin x="108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32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92C179-E914-4D6F-8B88-C4D94F7E2E71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3FE66E82-2012-4BA8-BD80-C2E3F695D1A3}">
      <dgm:prSet phldrT="[텍스트]" custT="1"/>
      <dgm:spPr>
        <a:solidFill>
          <a:srgbClr val="201A74">
            <a:alpha val="77000"/>
          </a:srgbClr>
        </a:solidFill>
        <a:ln>
          <a:noFill/>
        </a:ln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4400" dirty="0">
            <a:latin typeface="Pretendard SemiBold" panose="020B0600000101010101" charset="-127"/>
            <a:ea typeface="Pretendard SemiBold" panose="020B0600000101010101" charset="-127"/>
          </a:endParaRPr>
        </a:p>
      </dgm:t>
    </dgm:pt>
    <dgm:pt modelId="{169A8455-5BF4-4AE0-A099-92DF65984A8A}" type="sibTrans" cxnId="{3F7FB1C6-18B3-426C-AF1E-224ED7878B24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68BB9395-3478-43B2-AE69-2879C61C0328}" type="parTrans" cxnId="{3F7FB1C6-18B3-426C-AF1E-224ED7878B24}">
      <dgm:prSet/>
      <dgm:spPr/>
      <dgm:t>
        <a:bodyPr/>
        <a:lstStyle/>
        <a:p>
          <a:pPr latinLnBrk="1"/>
          <a:endParaRPr lang="ko-KR" altLang="en-US"/>
        </a:p>
      </dgm:t>
    </dgm:pt>
    <dgm:pt modelId="{E19D8A66-EB54-4D9F-BE5E-C3508D61A6C1}">
      <dgm:prSet phldrT="[텍스트]"/>
      <dgm:spPr>
        <a:solidFill>
          <a:srgbClr val="201A74">
            <a:alpha val="77000"/>
          </a:srgbClr>
        </a:solidFill>
        <a:ln>
          <a:noFill/>
        </a:ln>
      </dgm:spPr>
      <dgm:t>
        <a:bodyPr/>
        <a:lstStyle/>
        <a:p>
          <a:pPr latinLnBrk="1"/>
          <a:endParaRPr lang="ko-KR" altLang="en-US" dirty="0">
            <a:latin typeface="Pretendard SemiBold" panose="020B0600000101010101" charset="-127"/>
            <a:ea typeface="Pretendard SemiBold" panose="020B0600000101010101" charset="-127"/>
          </a:endParaRPr>
        </a:p>
      </dgm:t>
    </dgm:pt>
    <dgm:pt modelId="{74FB58B9-5F43-465A-93D6-2CB0C06775CD}" type="sibTrans" cxnId="{F50F4B3C-1097-4803-9DD3-012E5765D136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F964D5B3-56A1-4DED-9D14-FFCAF63B5381}" type="parTrans" cxnId="{F50F4B3C-1097-4803-9DD3-012E5765D136}">
      <dgm:prSet/>
      <dgm:spPr/>
      <dgm:t>
        <a:bodyPr/>
        <a:lstStyle/>
        <a:p>
          <a:pPr latinLnBrk="1"/>
          <a:endParaRPr lang="ko-KR" altLang="en-US"/>
        </a:p>
      </dgm:t>
    </dgm:pt>
    <dgm:pt modelId="{ED998F9F-C3EC-4327-8DBE-7EFBE91713E6}" type="pres">
      <dgm:prSet presAssocID="{8792C179-E914-4D6F-8B88-C4D94F7E2E7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0E2FCE-305D-4B4C-9785-1509E737327C}" type="pres">
      <dgm:prSet presAssocID="{3FE66E82-2012-4BA8-BD80-C2E3F695D1A3}" presName="gear1" presStyleLbl="node1" presStyleIdx="0" presStyleCnt="2">
        <dgm:presLayoutVars>
          <dgm:chMax val="1"/>
          <dgm:bulletEnabled val="1"/>
        </dgm:presLayoutVars>
      </dgm:prSet>
      <dgm:spPr/>
    </dgm:pt>
    <dgm:pt modelId="{47F30F8C-6FEE-4AAC-9654-EDFBC739B28D}" type="pres">
      <dgm:prSet presAssocID="{3FE66E82-2012-4BA8-BD80-C2E3F695D1A3}" presName="gear1srcNode" presStyleLbl="node1" presStyleIdx="0" presStyleCnt="2"/>
      <dgm:spPr/>
    </dgm:pt>
    <dgm:pt modelId="{D9CE312C-29DE-4728-AFFE-92E487C9A9F4}" type="pres">
      <dgm:prSet presAssocID="{3FE66E82-2012-4BA8-BD80-C2E3F695D1A3}" presName="gear1dstNode" presStyleLbl="node1" presStyleIdx="0" presStyleCnt="2"/>
      <dgm:spPr/>
    </dgm:pt>
    <dgm:pt modelId="{A77D6FB9-8720-4E54-9CDF-353A48AC9236}" type="pres">
      <dgm:prSet presAssocID="{E19D8A66-EB54-4D9F-BE5E-C3508D61A6C1}" presName="gear2" presStyleLbl="node1" presStyleIdx="1" presStyleCnt="2" custLinFactNeighborX="-4771">
        <dgm:presLayoutVars>
          <dgm:chMax val="1"/>
          <dgm:bulletEnabled val="1"/>
        </dgm:presLayoutVars>
      </dgm:prSet>
      <dgm:spPr/>
    </dgm:pt>
    <dgm:pt modelId="{F22848B2-ED97-44DB-9F5F-26591FBFF747}" type="pres">
      <dgm:prSet presAssocID="{E19D8A66-EB54-4D9F-BE5E-C3508D61A6C1}" presName="gear2srcNode" presStyleLbl="node1" presStyleIdx="1" presStyleCnt="2"/>
      <dgm:spPr/>
    </dgm:pt>
    <dgm:pt modelId="{6F22ACFD-8F15-4BFF-9933-1E04EEFC2A72}" type="pres">
      <dgm:prSet presAssocID="{E19D8A66-EB54-4D9F-BE5E-C3508D61A6C1}" presName="gear2dstNode" presStyleLbl="node1" presStyleIdx="1" presStyleCnt="2"/>
      <dgm:spPr/>
    </dgm:pt>
    <dgm:pt modelId="{09C39FE9-A3D7-4AFC-9FA0-D87E3B5AB3A1}" type="pres">
      <dgm:prSet presAssocID="{169A8455-5BF4-4AE0-A099-92DF65984A8A}" presName="connector1" presStyleLbl="sibTrans2D1" presStyleIdx="0" presStyleCnt="2"/>
      <dgm:spPr/>
    </dgm:pt>
    <dgm:pt modelId="{5054D387-5EB5-449E-B55D-BF3EE72C6B49}" type="pres">
      <dgm:prSet presAssocID="{74FB58B9-5F43-465A-93D6-2CB0C06775CD}" presName="connector2" presStyleLbl="sibTrans2D1" presStyleIdx="1" presStyleCnt="2" custLinFactNeighborX="-3732"/>
      <dgm:spPr/>
    </dgm:pt>
  </dgm:ptLst>
  <dgm:cxnLst>
    <dgm:cxn modelId="{A7CE2910-F684-4064-93B8-8F3F283D0558}" type="presOf" srcId="{3FE66E82-2012-4BA8-BD80-C2E3F695D1A3}" destId="{D9CE312C-29DE-4728-AFFE-92E487C9A9F4}" srcOrd="2" destOrd="0" presId="urn:microsoft.com/office/officeart/2005/8/layout/gear1"/>
    <dgm:cxn modelId="{EE6DF91D-6DD3-45B7-A966-EC1999052993}" type="presOf" srcId="{3FE66E82-2012-4BA8-BD80-C2E3F695D1A3}" destId="{47F30F8C-6FEE-4AAC-9654-EDFBC739B28D}" srcOrd="1" destOrd="0" presId="urn:microsoft.com/office/officeart/2005/8/layout/gear1"/>
    <dgm:cxn modelId="{CAAC7A23-52B6-4FC2-B99D-A7B518CEF863}" type="presOf" srcId="{169A8455-5BF4-4AE0-A099-92DF65984A8A}" destId="{09C39FE9-A3D7-4AFC-9FA0-D87E3B5AB3A1}" srcOrd="0" destOrd="0" presId="urn:microsoft.com/office/officeart/2005/8/layout/gear1"/>
    <dgm:cxn modelId="{DBDD8E30-7597-446C-94F9-7ED064D0C5AC}" type="presOf" srcId="{E19D8A66-EB54-4D9F-BE5E-C3508D61A6C1}" destId="{A77D6FB9-8720-4E54-9CDF-353A48AC9236}" srcOrd="0" destOrd="0" presId="urn:microsoft.com/office/officeart/2005/8/layout/gear1"/>
    <dgm:cxn modelId="{F50F4B3C-1097-4803-9DD3-012E5765D136}" srcId="{8792C179-E914-4D6F-8B88-C4D94F7E2E71}" destId="{E19D8A66-EB54-4D9F-BE5E-C3508D61A6C1}" srcOrd="1" destOrd="0" parTransId="{F964D5B3-56A1-4DED-9D14-FFCAF63B5381}" sibTransId="{74FB58B9-5F43-465A-93D6-2CB0C06775CD}"/>
    <dgm:cxn modelId="{1CBCD93F-E426-46CF-AF5F-E9651B469F43}" type="presOf" srcId="{3FE66E82-2012-4BA8-BD80-C2E3F695D1A3}" destId="{B30E2FCE-305D-4B4C-9785-1509E737327C}" srcOrd="0" destOrd="0" presId="urn:microsoft.com/office/officeart/2005/8/layout/gear1"/>
    <dgm:cxn modelId="{3F1C3968-759A-404C-BB37-2DF1C9BC30E3}" type="presOf" srcId="{74FB58B9-5F43-465A-93D6-2CB0C06775CD}" destId="{5054D387-5EB5-449E-B55D-BF3EE72C6B49}" srcOrd="0" destOrd="0" presId="urn:microsoft.com/office/officeart/2005/8/layout/gear1"/>
    <dgm:cxn modelId="{C0619279-8E04-48B8-AD24-0B065DE5B2C2}" type="presOf" srcId="{E19D8A66-EB54-4D9F-BE5E-C3508D61A6C1}" destId="{6F22ACFD-8F15-4BFF-9933-1E04EEFC2A72}" srcOrd="2" destOrd="0" presId="urn:microsoft.com/office/officeart/2005/8/layout/gear1"/>
    <dgm:cxn modelId="{BB463EAC-2343-46D8-9879-9111CC5B2FB5}" type="presOf" srcId="{E19D8A66-EB54-4D9F-BE5E-C3508D61A6C1}" destId="{F22848B2-ED97-44DB-9F5F-26591FBFF747}" srcOrd="1" destOrd="0" presId="urn:microsoft.com/office/officeart/2005/8/layout/gear1"/>
    <dgm:cxn modelId="{3F7FB1C6-18B3-426C-AF1E-224ED7878B24}" srcId="{8792C179-E914-4D6F-8B88-C4D94F7E2E71}" destId="{3FE66E82-2012-4BA8-BD80-C2E3F695D1A3}" srcOrd="0" destOrd="0" parTransId="{68BB9395-3478-43B2-AE69-2879C61C0328}" sibTransId="{169A8455-5BF4-4AE0-A099-92DF65984A8A}"/>
    <dgm:cxn modelId="{5CCA3EF5-BA13-48BA-9F08-FC2972B0DF91}" type="presOf" srcId="{8792C179-E914-4D6F-8B88-C4D94F7E2E71}" destId="{ED998F9F-C3EC-4327-8DBE-7EFBE91713E6}" srcOrd="0" destOrd="0" presId="urn:microsoft.com/office/officeart/2005/8/layout/gear1"/>
    <dgm:cxn modelId="{4E105E71-10B1-4FF4-8CB4-9BB0A3F9F1DF}" type="presParOf" srcId="{ED998F9F-C3EC-4327-8DBE-7EFBE91713E6}" destId="{B30E2FCE-305D-4B4C-9785-1509E737327C}" srcOrd="0" destOrd="0" presId="urn:microsoft.com/office/officeart/2005/8/layout/gear1"/>
    <dgm:cxn modelId="{79451794-5A33-4BE7-B8CD-0629CA51D3C8}" type="presParOf" srcId="{ED998F9F-C3EC-4327-8DBE-7EFBE91713E6}" destId="{47F30F8C-6FEE-4AAC-9654-EDFBC739B28D}" srcOrd="1" destOrd="0" presId="urn:microsoft.com/office/officeart/2005/8/layout/gear1"/>
    <dgm:cxn modelId="{07B0F33B-3B93-4CF4-80ED-89A1FE5EC921}" type="presParOf" srcId="{ED998F9F-C3EC-4327-8DBE-7EFBE91713E6}" destId="{D9CE312C-29DE-4728-AFFE-92E487C9A9F4}" srcOrd="2" destOrd="0" presId="urn:microsoft.com/office/officeart/2005/8/layout/gear1"/>
    <dgm:cxn modelId="{C38A8CE6-1DEA-4759-890A-CA87DD1DCF5E}" type="presParOf" srcId="{ED998F9F-C3EC-4327-8DBE-7EFBE91713E6}" destId="{A77D6FB9-8720-4E54-9CDF-353A48AC9236}" srcOrd="3" destOrd="0" presId="urn:microsoft.com/office/officeart/2005/8/layout/gear1"/>
    <dgm:cxn modelId="{97EDCCCC-811B-4C2E-8756-4B817270188E}" type="presParOf" srcId="{ED998F9F-C3EC-4327-8DBE-7EFBE91713E6}" destId="{F22848B2-ED97-44DB-9F5F-26591FBFF747}" srcOrd="4" destOrd="0" presId="urn:microsoft.com/office/officeart/2005/8/layout/gear1"/>
    <dgm:cxn modelId="{06C32F00-F191-44F6-A210-F36447DFEE7C}" type="presParOf" srcId="{ED998F9F-C3EC-4327-8DBE-7EFBE91713E6}" destId="{6F22ACFD-8F15-4BFF-9933-1E04EEFC2A72}" srcOrd="5" destOrd="0" presId="urn:microsoft.com/office/officeart/2005/8/layout/gear1"/>
    <dgm:cxn modelId="{4BADE1E5-32E3-471F-83CE-A31FA85DAA0B}" type="presParOf" srcId="{ED998F9F-C3EC-4327-8DBE-7EFBE91713E6}" destId="{09C39FE9-A3D7-4AFC-9FA0-D87E3B5AB3A1}" srcOrd="6" destOrd="0" presId="urn:microsoft.com/office/officeart/2005/8/layout/gear1"/>
    <dgm:cxn modelId="{B269F578-F770-47F1-A35D-8122CDB1D660}" type="presParOf" srcId="{ED998F9F-C3EC-4327-8DBE-7EFBE91713E6}" destId="{5054D387-5EB5-449E-B55D-BF3EE72C6B49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23E112-7B8B-41EE-B0C1-71FF7FA69DB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3518D93-E7AE-4ADC-99DB-454DA9365EC7}">
      <dgm:prSet phldrT="[텍스트]" custT="1"/>
      <dgm:spPr>
        <a:solidFill>
          <a:schemeClr val="accent5">
            <a:lumMod val="20000"/>
            <a:lumOff val="80000"/>
          </a:schemeClr>
        </a:solidFill>
        <a:ln w="50800">
          <a:solidFill>
            <a:srgbClr val="0000CC"/>
          </a:solidFill>
        </a:ln>
      </dgm:spPr>
      <dgm:t>
        <a:bodyPr/>
        <a:lstStyle/>
        <a:p>
          <a:pPr algn="ctr" latinLnBrk="1"/>
          <a:r>
            <a:rPr lang="ko-KR" altLang="en-US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예금 상품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en-US" altLang="ko-KR" sz="29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bank_deposits.json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)-</a:t>
          </a:r>
          <a:r>
            <a:rPr lang="ko-KR" altLang="en-US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금융감독원 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API</a:t>
          </a:r>
          <a:endParaRPr lang="ko-KR" altLang="en-US" sz="2900" dirty="0">
            <a:solidFill>
              <a:srgbClr val="201A74"/>
            </a:solidFill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C116B861-5721-4E6B-944E-A88BF887F0FD}" type="parTrans" cxnId="{7F91A6CC-D174-4FCD-82B5-C994BF0B6C19}">
      <dgm:prSet/>
      <dgm:spPr/>
      <dgm:t>
        <a:bodyPr/>
        <a:lstStyle/>
        <a:p>
          <a:pPr latinLnBrk="1"/>
          <a:endParaRPr lang="ko-KR" altLang="en-US"/>
        </a:p>
      </dgm:t>
    </dgm:pt>
    <dgm:pt modelId="{89491218-9459-40F1-ACAF-60C88F08A850}" type="sibTrans" cxnId="{7F91A6CC-D174-4FCD-82B5-C994BF0B6C19}">
      <dgm:prSet/>
      <dgm:spPr>
        <a:ln>
          <a:solidFill>
            <a:srgbClr val="0000CC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8CF20956-315B-4F8B-9780-BAF2DB0A413A}">
      <dgm:prSet phldrT="[텍스트]" custT="1"/>
      <dgm:spPr>
        <a:solidFill>
          <a:schemeClr val="accent5">
            <a:lumMod val="20000"/>
            <a:lumOff val="80000"/>
          </a:schemeClr>
        </a:solidFill>
        <a:ln w="50800">
          <a:solidFill>
            <a:srgbClr val="0000CC"/>
          </a:solidFill>
        </a:ln>
      </dgm:spPr>
      <dgm:t>
        <a:bodyPr/>
        <a:lstStyle/>
        <a:p>
          <a:pPr algn="ctr" latinLnBrk="1"/>
          <a:r>
            <a:rPr lang="ko-KR" altLang="en-US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적금 상품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en-US" altLang="ko-KR" sz="29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bank_savings.json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)-</a:t>
          </a:r>
          <a:r>
            <a:rPr lang="ko-KR" altLang="en-US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금융감독원 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API</a:t>
          </a:r>
          <a:endParaRPr lang="ko-KR" altLang="en-US" sz="2900" dirty="0">
            <a:solidFill>
              <a:srgbClr val="201A74"/>
            </a:solidFill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025746B8-06AE-4AC0-B7A6-A7C0BEA0CC94}" type="parTrans" cxnId="{83943040-FB4E-4F82-ABF4-501CA08F599F}">
      <dgm:prSet/>
      <dgm:spPr/>
      <dgm:t>
        <a:bodyPr/>
        <a:lstStyle/>
        <a:p>
          <a:pPr latinLnBrk="1"/>
          <a:endParaRPr lang="ko-KR" altLang="en-US"/>
        </a:p>
      </dgm:t>
    </dgm:pt>
    <dgm:pt modelId="{50CDB17D-055C-421F-882F-B94BAD6FA260}" type="sibTrans" cxnId="{83943040-FB4E-4F82-ABF4-501CA08F599F}">
      <dgm:prSet/>
      <dgm:spPr/>
      <dgm:t>
        <a:bodyPr/>
        <a:lstStyle/>
        <a:p>
          <a:pPr latinLnBrk="1"/>
          <a:endParaRPr lang="ko-KR" altLang="en-US"/>
        </a:p>
      </dgm:t>
    </dgm:pt>
    <dgm:pt modelId="{8E34A9DB-5CD8-4637-A991-C27A4C621CAB}">
      <dgm:prSet phldrT="[텍스트]" custT="1"/>
      <dgm:spPr>
        <a:solidFill>
          <a:schemeClr val="accent5">
            <a:lumMod val="20000"/>
            <a:lumOff val="80000"/>
          </a:schemeClr>
        </a:solidFill>
        <a:ln w="50800">
          <a:solidFill>
            <a:srgbClr val="0000CC"/>
          </a:solidFill>
        </a:ln>
      </dgm:spPr>
      <dgm:t>
        <a:bodyPr/>
        <a:lstStyle/>
        <a:p>
          <a:pPr algn="ctr" latinLnBrk="1"/>
          <a:r>
            <a:rPr lang="ko-KR" altLang="en-US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펀드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en-US" altLang="ko-KR" sz="29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funds.json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)-ChatGPT </a:t>
          </a:r>
          <a:r>
            <a:rPr lang="ko-KR" altLang="en-US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정적데이터</a:t>
          </a:r>
        </a:p>
      </dgm:t>
    </dgm:pt>
    <dgm:pt modelId="{2A8F6F0F-4E7C-4330-B45D-238EF523A796}" type="parTrans" cxnId="{F205B643-C9BB-4C55-98D3-A765AD50BA1B}">
      <dgm:prSet/>
      <dgm:spPr/>
      <dgm:t>
        <a:bodyPr/>
        <a:lstStyle/>
        <a:p>
          <a:pPr latinLnBrk="1"/>
          <a:endParaRPr lang="ko-KR" altLang="en-US"/>
        </a:p>
      </dgm:t>
    </dgm:pt>
    <dgm:pt modelId="{59DBD0C9-C068-456A-B38B-C1F69BE65222}" type="sibTrans" cxnId="{F205B643-C9BB-4C55-98D3-A765AD50BA1B}">
      <dgm:prSet/>
      <dgm:spPr/>
      <dgm:t>
        <a:bodyPr/>
        <a:lstStyle/>
        <a:p>
          <a:pPr latinLnBrk="1"/>
          <a:endParaRPr lang="ko-KR" altLang="en-US"/>
        </a:p>
      </dgm:t>
    </dgm:pt>
    <dgm:pt modelId="{861F7BFB-5F98-414C-8E17-6634581515CC}">
      <dgm:prSet phldrT="[텍스트]" custT="1"/>
      <dgm:spPr>
        <a:solidFill>
          <a:schemeClr val="accent5">
            <a:lumMod val="20000"/>
            <a:lumOff val="80000"/>
          </a:schemeClr>
        </a:solidFill>
        <a:ln w="50800">
          <a:solidFill>
            <a:srgbClr val="0000CC"/>
          </a:solidFill>
        </a:ln>
      </dgm:spPr>
      <dgm:t>
        <a:bodyPr/>
        <a:lstStyle/>
        <a:p>
          <a:pPr algn="ctr" latinLnBrk="1"/>
          <a:r>
            <a:rPr lang="ko-KR" altLang="en-US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주식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en-US" altLang="ko-KR" sz="29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stocks.json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) -ChatGPT </a:t>
          </a:r>
          <a:r>
            <a:rPr lang="ko-KR" altLang="en-US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정적데이터</a:t>
          </a:r>
        </a:p>
      </dgm:t>
    </dgm:pt>
    <dgm:pt modelId="{9115B58F-E5A9-4C1B-B908-EDCFD53F52A9}" type="parTrans" cxnId="{C21CFFE7-ADBB-4034-B8B0-75631129C7D4}">
      <dgm:prSet/>
      <dgm:spPr/>
      <dgm:t>
        <a:bodyPr/>
        <a:lstStyle/>
        <a:p>
          <a:pPr latinLnBrk="1"/>
          <a:endParaRPr lang="ko-KR" altLang="en-US"/>
        </a:p>
      </dgm:t>
    </dgm:pt>
    <dgm:pt modelId="{DE8774EA-4E09-494A-99CA-43D8AEA82494}" type="sibTrans" cxnId="{C21CFFE7-ADBB-4034-B8B0-75631129C7D4}">
      <dgm:prSet/>
      <dgm:spPr/>
      <dgm:t>
        <a:bodyPr/>
        <a:lstStyle/>
        <a:p>
          <a:pPr latinLnBrk="1"/>
          <a:endParaRPr lang="ko-KR" altLang="en-US"/>
        </a:p>
      </dgm:t>
    </dgm:pt>
    <dgm:pt modelId="{10713DA8-F5CB-487F-91F9-A423420060A7}">
      <dgm:prSet phldrT="[텍스트]" custT="1"/>
      <dgm:spPr>
        <a:solidFill>
          <a:schemeClr val="accent5">
            <a:lumMod val="20000"/>
            <a:lumOff val="80000"/>
          </a:schemeClr>
        </a:solidFill>
        <a:ln w="50800">
          <a:solidFill>
            <a:srgbClr val="0000CC"/>
          </a:solidFill>
        </a:ln>
      </dgm:spPr>
      <dgm:t>
        <a:bodyPr/>
        <a:lstStyle/>
        <a:p>
          <a:pPr algn="ctr" latinLnBrk="1"/>
          <a:r>
            <a:rPr lang="ko-KR" altLang="en-US" sz="29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머니마켓펀드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en-US" altLang="ko-KR" sz="29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money_market_funds.json</a:t>
          </a:r>
          <a:r>
            <a:rPr lang="en-US" altLang="ko-KR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) -ChatGPT </a:t>
          </a:r>
          <a:r>
            <a:rPr lang="ko-KR" altLang="en-US" sz="29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정적데이터</a:t>
          </a:r>
        </a:p>
      </dgm:t>
    </dgm:pt>
    <dgm:pt modelId="{1353CAB2-411A-475B-BAE7-1423623062D6}" type="parTrans" cxnId="{32FFD480-E76B-4385-875A-B7D227757D68}">
      <dgm:prSet/>
      <dgm:spPr/>
      <dgm:t>
        <a:bodyPr/>
        <a:lstStyle/>
        <a:p>
          <a:pPr latinLnBrk="1"/>
          <a:endParaRPr lang="ko-KR" altLang="en-US"/>
        </a:p>
      </dgm:t>
    </dgm:pt>
    <dgm:pt modelId="{6C68D1DB-6108-447B-BEEC-A964C466A42C}" type="sibTrans" cxnId="{32FFD480-E76B-4385-875A-B7D227757D68}">
      <dgm:prSet/>
      <dgm:spPr/>
      <dgm:t>
        <a:bodyPr/>
        <a:lstStyle/>
        <a:p>
          <a:pPr latinLnBrk="1"/>
          <a:endParaRPr lang="ko-KR" altLang="en-US"/>
        </a:p>
      </dgm:t>
    </dgm:pt>
    <dgm:pt modelId="{EF6E1324-CA1C-402F-99BC-00F80CF0CB9B}" type="pres">
      <dgm:prSet presAssocID="{4423E112-7B8B-41EE-B0C1-71FF7FA69DB0}" presName="Name0" presStyleCnt="0">
        <dgm:presLayoutVars>
          <dgm:chMax val="7"/>
          <dgm:chPref val="7"/>
          <dgm:dir/>
        </dgm:presLayoutVars>
      </dgm:prSet>
      <dgm:spPr/>
    </dgm:pt>
    <dgm:pt modelId="{37A29FA9-79E9-415D-844B-2D50A489CE76}" type="pres">
      <dgm:prSet presAssocID="{4423E112-7B8B-41EE-B0C1-71FF7FA69DB0}" presName="Name1" presStyleCnt="0"/>
      <dgm:spPr/>
    </dgm:pt>
    <dgm:pt modelId="{AD9D2FD8-8F30-46B7-B782-73EB862A7F7D}" type="pres">
      <dgm:prSet presAssocID="{4423E112-7B8B-41EE-B0C1-71FF7FA69DB0}" presName="cycle" presStyleCnt="0"/>
      <dgm:spPr/>
    </dgm:pt>
    <dgm:pt modelId="{B05633CB-1BD7-499A-B676-9945FC56D2A5}" type="pres">
      <dgm:prSet presAssocID="{4423E112-7B8B-41EE-B0C1-71FF7FA69DB0}" presName="srcNode" presStyleLbl="node1" presStyleIdx="0" presStyleCnt="5"/>
      <dgm:spPr/>
    </dgm:pt>
    <dgm:pt modelId="{C507B64F-FA38-4D3F-B64F-836306D0D16E}" type="pres">
      <dgm:prSet presAssocID="{4423E112-7B8B-41EE-B0C1-71FF7FA69DB0}" presName="conn" presStyleLbl="parChTrans1D2" presStyleIdx="0" presStyleCnt="1"/>
      <dgm:spPr/>
    </dgm:pt>
    <dgm:pt modelId="{C0DFAE9A-A3EB-4A60-B5B4-74D800E4018C}" type="pres">
      <dgm:prSet presAssocID="{4423E112-7B8B-41EE-B0C1-71FF7FA69DB0}" presName="extraNode" presStyleLbl="node1" presStyleIdx="0" presStyleCnt="5"/>
      <dgm:spPr/>
    </dgm:pt>
    <dgm:pt modelId="{5C787192-6F2E-4DDE-8FB0-95757B5E6570}" type="pres">
      <dgm:prSet presAssocID="{4423E112-7B8B-41EE-B0C1-71FF7FA69DB0}" presName="dstNode" presStyleLbl="node1" presStyleIdx="0" presStyleCnt="5"/>
      <dgm:spPr/>
    </dgm:pt>
    <dgm:pt modelId="{2B14362F-78BE-483E-841B-C0193F2CB457}" type="pres">
      <dgm:prSet presAssocID="{23518D93-E7AE-4ADC-99DB-454DA9365EC7}" presName="text_1" presStyleLbl="node1" presStyleIdx="0" presStyleCnt="5">
        <dgm:presLayoutVars>
          <dgm:bulletEnabled val="1"/>
        </dgm:presLayoutVars>
      </dgm:prSet>
      <dgm:spPr/>
    </dgm:pt>
    <dgm:pt modelId="{4F7CC4E9-B357-4D73-B472-468457FB191A}" type="pres">
      <dgm:prSet presAssocID="{23518D93-E7AE-4ADC-99DB-454DA9365EC7}" presName="accent_1" presStyleCnt="0"/>
      <dgm:spPr/>
    </dgm:pt>
    <dgm:pt modelId="{00B213A0-ABB7-4B39-A503-97818FA4DC0D}" type="pres">
      <dgm:prSet presAssocID="{23518D93-E7AE-4ADC-99DB-454DA9365EC7}" presName="accentRepeatNode" presStyleLbl="solidFgAcc1" presStyleIdx="0" presStyleCnt="5"/>
      <dgm:spPr>
        <a:ln w="50800">
          <a:solidFill>
            <a:srgbClr val="0000CC"/>
          </a:solidFill>
        </a:ln>
      </dgm:spPr>
    </dgm:pt>
    <dgm:pt modelId="{9FA390AB-CE79-4344-83D6-3BB078B2E681}" type="pres">
      <dgm:prSet presAssocID="{8CF20956-315B-4F8B-9780-BAF2DB0A413A}" presName="text_2" presStyleLbl="node1" presStyleIdx="1" presStyleCnt="5">
        <dgm:presLayoutVars>
          <dgm:bulletEnabled val="1"/>
        </dgm:presLayoutVars>
      </dgm:prSet>
      <dgm:spPr/>
    </dgm:pt>
    <dgm:pt modelId="{A8B578D7-ABD4-4B36-BB2D-1EF3AA750E2C}" type="pres">
      <dgm:prSet presAssocID="{8CF20956-315B-4F8B-9780-BAF2DB0A413A}" presName="accent_2" presStyleCnt="0"/>
      <dgm:spPr/>
    </dgm:pt>
    <dgm:pt modelId="{2E0A1813-D966-47BF-864C-198CD814ED54}" type="pres">
      <dgm:prSet presAssocID="{8CF20956-315B-4F8B-9780-BAF2DB0A413A}" presName="accentRepeatNode" presStyleLbl="solidFgAcc1" presStyleIdx="1" presStyleCnt="5"/>
      <dgm:spPr>
        <a:ln w="50800">
          <a:solidFill>
            <a:srgbClr val="0000CC"/>
          </a:solidFill>
        </a:ln>
      </dgm:spPr>
    </dgm:pt>
    <dgm:pt modelId="{58EB09D8-BD91-4C0C-B6C8-31A936034AB9}" type="pres">
      <dgm:prSet presAssocID="{8E34A9DB-5CD8-4637-A991-C27A4C621CAB}" presName="text_3" presStyleLbl="node1" presStyleIdx="2" presStyleCnt="5">
        <dgm:presLayoutVars>
          <dgm:bulletEnabled val="1"/>
        </dgm:presLayoutVars>
      </dgm:prSet>
      <dgm:spPr/>
    </dgm:pt>
    <dgm:pt modelId="{D3040FF1-E714-4EED-8474-65DF792D8F64}" type="pres">
      <dgm:prSet presAssocID="{8E34A9DB-5CD8-4637-A991-C27A4C621CAB}" presName="accent_3" presStyleCnt="0"/>
      <dgm:spPr/>
    </dgm:pt>
    <dgm:pt modelId="{E58878CA-EAC8-43C8-836E-43C449C29230}" type="pres">
      <dgm:prSet presAssocID="{8E34A9DB-5CD8-4637-A991-C27A4C621CAB}" presName="accentRepeatNode" presStyleLbl="solidFgAcc1" presStyleIdx="2" presStyleCnt="5"/>
      <dgm:spPr>
        <a:ln w="50800">
          <a:solidFill>
            <a:srgbClr val="0000CC"/>
          </a:solidFill>
        </a:ln>
      </dgm:spPr>
    </dgm:pt>
    <dgm:pt modelId="{E86AF435-B626-44F8-A39C-DB8CB7709FC7}" type="pres">
      <dgm:prSet presAssocID="{861F7BFB-5F98-414C-8E17-6634581515CC}" presName="text_4" presStyleLbl="node1" presStyleIdx="3" presStyleCnt="5">
        <dgm:presLayoutVars>
          <dgm:bulletEnabled val="1"/>
        </dgm:presLayoutVars>
      </dgm:prSet>
      <dgm:spPr/>
    </dgm:pt>
    <dgm:pt modelId="{4B81A696-CDCB-41EB-B95A-01050C03E309}" type="pres">
      <dgm:prSet presAssocID="{861F7BFB-5F98-414C-8E17-6634581515CC}" presName="accent_4" presStyleCnt="0"/>
      <dgm:spPr/>
    </dgm:pt>
    <dgm:pt modelId="{38F31432-6117-494F-B657-35B47AB4C012}" type="pres">
      <dgm:prSet presAssocID="{861F7BFB-5F98-414C-8E17-6634581515CC}" presName="accentRepeatNode" presStyleLbl="solidFgAcc1" presStyleIdx="3" presStyleCnt="5"/>
      <dgm:spPr>
        <a:ln w="50800">
          <a:solidFill>
            <a:srgbClr val="0000CC"/>
          </a:solidFill>
        </a:ln>
      </dgm:spPr>
    </dgm:pt>
    <dgm:pt modelId="{009D4E3E-1BD5-412F-9806-78C972E792D2}" type="pres">
      <dgm:prSet presAssocID="{10713DA8-F5CB-487F-91F9-A423420060A7}" presName="text_5" presStyleLbl="node1" presStyleIdx="4" presStyleCnt="5">
        <dgm:presLayoutVars>
          <dgm:bulletEnabled val="1"/>
        </dgm:presLayoutVars>
      </dgm:prSet>
      <dgm:spPr/>
    </dgm:pt>
    <dgm:pt modelId="{D5BE030C-BAAD-4FAA-8626-CFF1AC1DCA23}" type="pres">
      <dgm:prSet presAssocID="{10713DA8-F5CB-487F-91F9-A423420060A7}" presName="accent_5" presStyleCnt="0"/>
      <dgm:spPr/>
    </dgm:pt>
    <dgm:pt modelId="{8EED4C0C-09F5-4ED2-B3C5-6874A15BAEDF}" type="pres">
      <dgm:prSet presAssocID="{10713DA8-F5CB-487F-91F9-A423420060A7}" presName="accentRepeatNode" presStyleLbl="solidFgAcc1" presStyleIdx="4" presStyleCnt="5"/>
      <dgm:spPr>
        <a:ln w="50800">
          <a:solidFill>
            <a:srgbClr val="0000CC"/>
          </a:solidFill>
        </a:ln>
      </dgm:spPr>
    </dgm:pt>
  </dgm:ptLst>
  <dgm:cxnLst>
    <dgm:cxn modelId="{C2383D15-2EC9-4C72-916F-646ABCE71823}" type="presOf" srcId="{8E34A9DB-5CD8-4637-A991-C27A4C621CAB}" destId="{58EB09D8-BD91-4C0C-B6C8-31A936034AB9}" srcOrd="0" destOrd="0" presId="urn:microsoft.com/office/officeart/2008/layout/VerticalCurvedList"/>
    <dgm:cxn modelId="{83943040-FB4E-4F82-ABF4-501CA08F599F}" srcId="{4423E112-7B8B-41EE-B0C1-71FF7FA69DB0}" destId="{8CF20956-315B-4F8B-9780-BAF2DB0A413A}" srcOrd="1" destOrd="0" parTransId="{025746B8-06AE-4AC0-B7A6-A7C0BEA0CC94}" sibTransId="{50CDB17D-055C-421F-882F-B94BAD6FA260}"/>
    <dgm:cxn modelId="{F205B643-C9BB-4C55-98D3-A765AD50BA1B}" srcId="{4423E112-7B8B-41EE-B0C1-71FF7FA69DB0}" destId="{8E34A9DB-5CD8-4637-A991-C27A4C621CAB}" srcOrd="2" destOrd="0" parTransId="{2A8F6F0F-4E7C-4330-B45D-238EF523A796}" sibTransId="{59DBD0C9-C068-456A-B38B-C1F69BE65222}"/>
    <dgm:cxn modelId="{556B0F44-E0E7-40AA-A53A-AA7ED0BD1776}" type="presOf" srcId="{4423E112-7B8B-41EE-B0C1-71FF7FA69DB0}" destId="{EF6E1324-CA1C-402F-99BC-00F80CF0CB9B}" srcOrd="0" destOrd="0" presId="urn:microsoft.com/office/officeart/2008/layout/VerticalCurvedList"/>
    <dgm:cxn modelId="{32FFD480-E76B-4385-875A-B7D227757D68}" srcId="{4423E112-7B8B-41EE-B0C1-71FF7FA69DB0}" destId="{10713DA8-F5CB-487F-91F9-A423420060A7}" srcOrd="4" destOrd="0" parTransId="{1353CAB2-411A-475B-BAE7-1423623062D6}" sibTransId="{6C68D1DB-6108-447B-BEEC-A964C466A42C}"/>
    <dgm:cxn modelId="{3EFE7B98-A689-47BC-9795-E662B2958012}" type="presOf" srcId="{861F7BFB-5F98-414C-8E17-6634581515CC}" destId="{E86AF435-B626-44F8-A39C-DB8CB7709FC7}" srcOrd="0" destOrd="0" presId="urn:microsoft.com/office/officeart/2008/layout/VerticalCurvedList"/>
    <dgm:cxn modelId="{AC54989C-55F2-4CC3-9D23-70BAA37251FB}" type="presOf" srcId="{89491218-9459-40F1-ACAF-60C88F08A850}" destId="{C507B64F-FA38-4D3F-B64F-836306D0D16E}" srcOrd="0" destOrd="0" presId="urn:microsoft.com/office/officeart/2008/layout/VerticalCurvedList"/>
    <dgm:cxn modelId="{1F4000CA-56CD-4942-AD98-7DF81B456E35}" type="presOf" srcId="{23518D93-E7AE-4ADC-99DB-454DA9365EC7}" destId="{2B14362F-78BE-483E-841B-C0193F2CB457}" srcOrd="0" destOrd="0" presId="urn:microsoft.com/office/officeart/2008/layout/VerticalCurvedList"/>
    <dgm:cxn modelId="{7F91A6CC-D174-4FCD-82B5-C994BF0B6C19}" srcId="{4423E112-7B8B-41EE-B0C1-71FF7FA69DB0}" destId="{23518D93-E7AE-4ADC-99DB-454DA9365EC7}" srcOrd="0" destOrd="0" parTransId="{C116B861-5721-4E6B-944E-A88BF887F0FD}" sibTransId="{89491218-9459-40F1-ACAF-60C88F08A850}"/>
    <dgm:cxn modelId="{579F69D0-716E-45D9-A20F-241971F4522F}" type="presOf" srcId="{8CF20956-315B-4F8B-9780-BAF2DB0A413A}" destId="{9FA390AB-CE79-4344-83D6-3BB078B2E681}" srcOrd="0" destOrd="0" presId="urn:microsoft.com/office/officeart/2008/layout/VerticalCurvedList"/>
    <dgm:cxn modelId="{16DC7BE5-3227-40E0-A168-5E1171E88258}" type="presOf" srcId="{10713DA8-F5CB-487F-91F9-A423420060A7}" destId="{009D4E3E-1BD5-412F-9806-78C972E792D2}" srcOrd="0" destOrd="0" presId="urn:microsoft.com/office/officeart/2008/layout/VerticalCurvedList"/>
    <dgm:cxn modelId="{C21CFFE7-ADBB-4034-B8B0-75631129C7D4}" srcId="{4423E112-7B8B-41EE-B0C1-71FF7FA69DB0}" destId="{861F7BFB-5F98-414C-8E17-6634581515CC}" srcOrd="3" destOrd="0" parTransId="{9115B58F-E5A9-4C1B-B908-EDCFD53F52A9}" sibTransId="{DE8774EA-4E09-494A-99CA-43D8AEA82494}"/>
    <dgm:cxn modelId="{C04894D0-668B-4299-A502-8E64E431165E}" type="presParOf" srcId="{EF6E1324-CA1C-402F-99BC-00F80CF0CB9B}" destId="{37A29FA9-79E9-415D-844B-2D50A489CE76}" srcOrd="0" destOrd="0" presId="urn:microsoft.com/office/officeart/2008/layout/VerticalCurvedList"/>
    <dgm:cxn modelId="{7934987D-E4DD-4004-A5E1-131CF08B50A0}" type="presParOf" srcId="{37A29FA9-79E9-415D-844B-2D50A489CE76}" destId="{AD9D2FD8-8F30-46B7-B782-73EB862A7F7D}" srcOrd="0" destOrd="0" presId="urn:microsoft.com/office/officeart/2008/layout/VerticalCurvedList"/>
    <dgm:cxn modelId="{FCC83CA6-07A5-49D9-9915-7F5F8755BEEE}" type="presParOf" srcId="{AD9D2FD8-8F30-46B7-B782-73EB862A7F7D}" destId="{B05633CB-1BD7-499A-B676-9945FC56D2A5}" srcOrd="0" destOrd="0" presId="urn:microsoft.com/office/officeart/2008/layout/VerticalCurvedList"/>
    <dgm:cxn modelId="{21D3360F-FB18-4E28-9C1C-15A86D833F52}" type="presParOf" srcId="{AD9D2FD8-8F30-46B7-B782-73EB862A7F7D}" destId="{C507B64F-FA38-4D3F-B64F-836306D0D16E}" srcOrd="1" destOrd="0" presId="urn:microsoft.com/office/officeart/2008/layout/VerticalCurvedList"/>
    <dgm:cxn modelId="{4911DF2E-AFBD-4E5F-B639-2AA90DBE2079}" type="presParOf" srcId="{AD9D2FD8-8F30-46B7-B782-73EB862A7F7D}" destId="{C0DFAE9A-A3EB-4A60-B5B4-74D800E4018C}" srcOrd="2" destOrd="0" presId="urn:microsoft.com/office/officeart/2008/layout/VerticalCurvedList"/>
    <dgm:cxn modelId="{0FC3AD7E-66B2-4213-871E-93F64298D6A8}" type="presParOf" srcId="{AD9D2FD8-8F30-46B7-B782-73EB862A7F7D}" destId="{5C787192-6F2E-4DDE-8FB0-95757B5E6570}" srcOrd="3" destOrd="0" presId="urn:microsoft.com/office/officeart/2008/layout/VerticalCurvedList"/>
    <dgm:cxn modelId="{AFD1DB9D-4649-4C0F-BCAC-C6503317B866}" type="presParOf" srcId="{37A29FA9-79E9-415D-844B-2D50A489CE76}" destId="{2B14362F-78BE-483E-841B-C0193F2CB457}" srcOrd="1" destOrd="0" presId="urn:microsoft.com/office/officeart/2008/layout/VerticalCurvedList"/>
    <dgm:cxn modelId="{F0540191-F785-4AF6-9137-C39AD0684D9C}" type="presParOf" srcId="{37A29FA9-79E9-415D-844B-2D50A489CE76}" destId="{4F7CC4E9-B357-4D73-B472-468457FB191A}" srcOrd="2" destOrd="0" presId="urn:microsoft.com/office/officeart/2008/layout/VerticalCurvedList"/>
    <dgm:cxn modelId="{894BDDC1-C290-4631-9FD2-ABD029BD0916}" type="presParOf" srcId="{4F7CC4E9-B357-4D73-B472-468457FB191A}" destId="{00B213A0-ABB7-4B39-A503-97818FA4DC0D}" srcOrd="0" destOrd="0" presId="urn:microsoft.com/office/officeart/2008/layout/VerticalCurvedList"/>
    <dgm:cxn modelId="{314C0489-C16D-44C7-AC73-0FE7CA23F22D}" type="presParOf" srcId="{37A29FA9-79E9-415D-844B-2D50A489CE76}" destId="{9FA390AB-CE79-4344-83D6-3BB078B2E681}" srcOrd="3" destOrd="0" presId="urn:microsoft.com/office/officeart/2008/layout/VerticalCurvedList"/>
    <dgm:cxn modelId="{5B375604-9369-47DF-877B-32212C4A5891}" type="presParOf" srcId="{37A29FA9-79E9-415D-844B-2D50A489CE76}" destId="{A8B578D7-ABD4-4B36-BB2D-1EF3AA750E2C}" srcOrd="4" destOrd="0" presId="urn:microsoft.com/office/officeart/2008/layout/VerticalCurvedList"/>
    <dgm:cxn modelId="{5B9C498E-F204-4F8F-9146-E10F98EC1FEB}" type="presParOf" srcId="{A8B578D7-ABD4-4B36-BB2D-1EF3AA750E2C}" destId="{2E0A1813-D966-47BF-864C-198CD814ED54}" srcOrd="0" destOrd="0" presId="urn:microsoft.com/office/officeart/2008/layout/VerticalCurvedList"/>
    <dgm:cxn modelId="{328D56F6-6415-4616-9D14-8C9601EFD2B6}" type="presParOf" srcId="{37A29FA9-79E9-415D-844B-2D50A489CE76}" destId="{58EB09D8-BD91-4C0C-B6C8-31A936034AB9}" srcOrd="5" destOrd="0" presId="urn:microsoft.com/office/officeart/2008/layout/VerticalCurvedList"/>
    <dgm:cxn modelId="{D52328AA-421B-4F83-A081-8BB661241865}" type="presParOf" srcId="{37A29FA9-79E9-415D-844B-2D50A489CE76}" destId="{D3040FF1-E714-4EED-8474-65DF792D8F64}" srcOrd="6" destOrd="0" presId="urn:microsoft.com/office/officeart/2008/layout/VerticalCurvedList"/>
    <dgm:cxn modelId="{26F4853A-2EDD-4196-8565-699D00BE6561}" type="presParOf" srcId="{D3040FF1-E714-4EED-8474-65DF792D8F64}" destId="{E58878CA-EAC8-43C8-836E-43C449C29230}" srcOrd="0" destOrd="0" presId="urn:microsoft.com/office/officeart/2008/layout/VerticalCurvedList"/>
    <dgm:cxn modelId="{30630ACF-4538-407B-9FD3-C4156A9B2172}" type="presParOf" srcId="{37A29FA9-79E9-415D-844B-2D50A489CE76}" destId="{E86AF435-B626-44F8-A39C-DB8CB7709FC7}" srcOrd="7" destOrd="0" presId="urn:microsoft.com/office/officeart/2008/layout/VerticalCurvedList"/>
    <dgm:cxn modelId="{14FD9D38-AF63-42B0-9B14-F8D3E627EE0E}" type="presParOf" srcId="{37A29FA9-79E9-415D-844B-2D50A489CE76}" destId="{4B81A696-CDCB-41EB-B95A-01050C03E309}" srcOrd="8" destOrd="0" presId="urn:microsoft.com/office/officeart/2008/layout/VerticalCurvedList"/>
    <dgm:cxn modelId="{F96B9FFD-1E95-4053-A705-06A393E51E6D}" type="presParOf" srcId="{4B81A696-CDCB-41EB-B95A-01050C03E309}" destId="{38F31432-6117-494F-B657-35B47AB4C012}" srcOrd="0" destOrd="0" presId="urn:microsoft.com/office/officeart/2008/layout/VerticalCurvedList"/>
    <dgm:cxn modelId="{9A651D9B-BA8F-4BF5-8501-9EDE95116FD5}" type="presParOf" srcId="{37A29FA9-79E9-415D-844B-2D50A489CE76}" destId="{009D4E3E-1BD5-412F-9806-78C972E792D2}" srcOrd="9" destOrd="0" presId="urn:microsoft.com/office/officeart/2008/layout/VerticalCurvedList"/>
    <dgm:cxn modelId="{6C4E28B6-553D-4391-B33E-7AE6481D665E}" type="presParOf" srcId="{37A29FA9-79E9-415D-844B-2D50A489CE76}" destId="{D5BE030C-BAAD-4FAA-8626-CFF1AC1DCA23}" srcOrd="10" destOrd="0" presId="urn:microsoft.com/office/officeart/2008/layout/VerticalCurvedList"/>
    <dgm:cxn modelId="{08274D1B-1137-4808-9F34-9B60CD30C412}" type="presParOf" srcId="{D5BE030C-BAAD-4FAA-8626-CFF1AC1DCA23}" destId="{8EED4C0C-09F5-4ED2-B3C5-6874A15BAED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56945D-BDC1-4DCA-8FA0-917136551753}" type="doc">
      <dgm:prSet loTypeId="urn:microsoft.com/office/officeart/2008/layout/PictureStrips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C95D9D7-7EA7-48FC-A699-B47118AB5EBD}">
      <dgm:prSet phldrT="[텍스트]" custT="1"/>
      <dgm:spPr>
        <a:solidFill>
          <a:schemeClr val="bg1">
            <a:alpha val="40000"/>
          </a:schemeClr>
        </a:solidFill>
        <a:ln w="60325">
          <a:solidFill>
            <a:srgbClr val="0000CC"/>
          </a:solidFill>
        </a:ln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pPr algn="ctr" latinLnBrk="1">
            <a:lnSpc>
              <a:spcPct val="100000"/>
            </a:lnSpc>
            <a:spcAft>
              <a:spcPts val="0"/>
            </a:spcAft>
          </a:pP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MMMF</a:t>
          </a:r>
        </a:p>
        <a:p>
          <a:pPr algn="ctr" latinLnBrk="1">
            <a:lnSpc>
              <a:spcPct val="100000"/>
            </a:lnSpc>
            <a:spcAft>
              <a:spcPts val="0"/>
            </a:spcAft>
          </a:pP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ko-KR" altLang="en-US" sz="3200" dirty="0">
              <a:latin typeface="Hakgyoansim Chulseokbu TTF B" panose="020B0600000101010101" charset="-127"/>
              <a:ea typeface="Hakgyoansim Chulseokbu TTF B" panose="020B0600000101010101" charset="-127"/>
            </a:rPr>
            <a:t>단기금융상품펀드</a:t>
          </a: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)</a:t>
          </a:r>
          <a:endParaRPr lang="ko-KR" altLang="en-US" sz="3200" dirty="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1D6A6CC8-D03E-4B38-915A-749200D720EA}" type="parTrans" cxnId="{331F9516-8F48-4E76-9E68-86255C01E73B}">
      <dgm:prSet/>
      <dgm:spPr/>
      <dgm:t>
        <a:bodyPr/>
        <a:lstStyle/>
        <a:p>
          <a:pPr latinLnBrk="1"/>
          <a:endParaRPr lang="ko-KR" altLang="en-US" sz="320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A2636C2B-D78C-4E66-8BD6-4BEC66BC3B71}" type="sibTrans" cxnId="{331F9516-8F48-4E76-9E68-86255C01E73B}">
      <dgm:prSet/>
      <dgm:spPr/>
      <dgm:t>
        <a:bodyPr/>
        <a:lstStyle/>
        <a:p>
          <a:pPr latinLnBrk="1"/>
          <a:endParaRPr lang="ko-KR" altLang="en-US" sz="320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65E6C29F-32E9-4710-AA71-83657BAD6A1E}">
      <dgm:prSet phldrT="[텍스트]" custT="1"/>
      <dgm:spPr>
        <a:solidFill>
          <a:schemeClr val="bg1">
            <a:alpha val="40000"/>
          </a:schemeClr>
        </a:solidFill>
        <a:ln w="60325">
          <a:solidFill>
            <a:srgbClr val="0000CC"/>
          </a:solidFill>
        </a:ln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pPr algn="ctr" latinLnBrk="1">
            <a:spcAft>
              <a:spcPts val="0"/>
            </a:spcAft>
          </a:pP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CDS</a:t>
          </a:r>
        </a:p>
        <a:p>
          <a:pPr algn="ctr" latinLnBrk="1">
            <a:spcAft>
              <a:spcPts val="0"/>
            </a:spcAft>
          </a:pP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ko-KR" altLang="en-US" sz="3200" dirty="0">
              <a:latin typeface="Hakgyoansim Chulseokbu TTF B" panose="020B0600000101010101" charset="-127"/>
              <a:ea typeface="Hakgyoansim Chulseokbu TTF B" panose="020B0600000101010101" charset="-127"/>
            </a:rPr>
            <a:t>양도성예금증서</a:t>
          </a: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)</a:t>
          </a:r>
          <a:endParaRPr lang="ko-KR" altLang="en-US" sz="3200" dirty="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E3FD72FE-0249-4A27-81A7-73C019372FD3}" type="parTrans" cxnId="{838F36E9-7762-4E1C-ADFD-AAA34FFEA5E2}">
      <dgm:prSet/>
      <dgm:spPr/>
      <dgm:t>
        <a:bodyPr/>
        <a:lstStyle/>
        <a:p>
          <a:pPr latinLnBrk="1"/>
          <a:endParaRPr lang="ko-KR" altLang="en-US" sz="320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AD13D05E-44BF-4A79-A486-16E128951866}" type="sibTrans" cxnId="{838F36E9-7762-4E1C-ADFD-AAA34FFEA5E2}">
      <dgm:prSet/>
      <dgm:spPr/>
      <dgm:t>
        <a:bodyPr/>
        <a:lstStyle/>
        <a:p>
          <a:pPr latinLnBrk="1"/>
          <a:endParaRPr lang="ko-KR" altLang="en-US" sz="320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103D3816-5800-4FD5-9A3E-619BACB27255}">
      <dgm:prSet phldrT="[텍스트]" custT="1"/>
      <dgm:spPr>
        <a:solidFill>
          <a:schemeClr val="bg1">
            <a:alpha val="40000"/>
          </a:schemeClr>
        </a:solidFill>
        <a:ln w="60325">
          <a:solidFill>
            <a:srgbClr val="0000CC"/>
          </a:solidFill>
        </a:ln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pPr algn="ctr" latinLnBrk="1">
            <a:spcAft>
              <a:spcPts val="0"/>
            </a:spcAft>
          </a:pP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STOCKS(</a:t>
          </a:r>
          <a:r>
            <a:rPr lang="ko-KR" altLang="en-US" sz="3200" dirty="0">
              <a:latin typeface="Hakgyoansim Chulseokbu TTF B" panose="020B0600000101010101" charset="-127"/>
              <a:ea typeface="Hakgyoansim Chulseokbu TTF B" panose="020B0600000101010101" charset="-127"/>
            </a:rPr>
            <a:t>주식</a:t>
          </a: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)</a:t>
          </a:r>
          <a:endParaRPr lang="ko-KR" altLang="en-US" sz="3200" dirty="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83535D99-EFDD-4116-9E26-95DCDB9C2630}" type="parTrans" cxnId="{E53D4BED-2E8B-429B-8D4F-1490A05D47B2}">
      <dgm:prSet/>
      <dgm:spPr/>
      <dgm:t>
        <a:bodyPr/>
        <a:lstStyle/>
        <a:p>
          <a:pPr latinLnBrk="1"/>
          <a:endParaRPr lang="ko-KR" altLang="en-US" sz="320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6021D4DC-876B-4A7D-A38D-8E564E404FE9}" type="sibTrans" cxnId="{E53D4BED-2E8B-429B-8D4F-1490A05D47B2}">
      <dgm:prSet/>
      <dgm:spPr/>
      <dgm:t>
        <a:bodyPr/>
        <a:lstStyle/>
        <a:p>
          <a:pPr latinLnBrk="1"/>
          <a:endParaRPr lang="ko-KR" altLang="en-US" sz="320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978FAEAD-76B3-48BD-AD3B-8C51A6BB95DB}">
      <dgm:prSet phldrT="[텍스트]" custT="1"/>
      <dgm:spPr>
        <a:solidFill>
          <a:schemeClr val="bg1">
            <a:alpha val="40000"/>
          </a:schemeClr>
        </a:solidFill>
        <a:ln w="60325">
          <a:solidFill>
            <a:srgbClr val="0000CC"/>
          </a:solidFill>
        </a:ln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pPr algn="ctr" latinLnBrk="1">
            <a:spcAft>
              <a:spcPts val="0"/>
            </a:spcAft>
          </a:pP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NMMF</a:t>
          </a:r>
        </a:p>
        <a:p>
          <a:pPr algn="ctr" latinLnBrk="1">
            <a:spcAft>
              <a:spcPts val="0"/>
            </a:spcAft>
          </a:pP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ko-KR" altLang="en-US" sz="3200" dirty="0" err="1">
              <a:latin typeface="Hakgyoansim Chulseokbu TTF B" panose="020B0600000101010101" charset="-127"/>
              <a:ea typeface="Hakgyoansim Chulseokbu TTF B" panose="020B0600000101010101" charset="-127"/>
            </a:rPr>
            <a:t>비머니마켓펀드</a:t>
          </a: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)</a:t>
          </a:r>
          <a:endParaRPr lang="ko-KR" altLang="en-US" sz="3200" dirty="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173B93CD-F82D-47FF-9CF4-DF8F204FAE3C}" type="parTrans" cxnId="{F9720C4C-32E9-46AE-9838-BC171C727879}">
      <dgm:prSet/>
      <dgm:spPr/>
      <dgm:t>
        <a:bodyPr/>
        <a:lstStyle/>
        <a:p>
          <a:pPr latinLnBrk="1"/>
          <a:endParaRPr lang="ko-KR" altLang="en-US" sz="320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6FF36670-20F9-4763-A606-1DAFE29EC31C}" type="sibTrans" cxnId="{F9720C4C-32E9-46AE-9838-BC171C727879}">
      <dgm:prSet/>
      <dgm:spPr/>
      <dgm:t>
        <a:bodyPr/>
        <a:lstStyle/>
        <a:p>
          <a:pPr latinLnBrk="1"/>
          <a:endParaRPr lang="ko-KR" altLang="en-US" sz="320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275878A4-A73B-4E5D-A721-C3B7612399EA}">
      <dgm:prSet phldrT="[텍스트]" custT="1"/>
      <dgm:spPr>
        <a:solidFill>
          <a:schemeClr val="bg1">
            <a:alpha val="40000"/>
          </a:schemeClr>
        </a:solidFill>
        <a:ln w="60325">
          <a:solidFill>
            <a:srgbClr val="0000CC"/>
          </a:solidFill>
        </a:ln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pPr algn="ctr" latinLnBrk="1">
            <a:spcAft>
              <a:spcPts val="0"/>
            </a:spcAft>
          </a:pP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RETQLIQ</a:t>
          </a:r>
        </a:p>
        <a:p>
          <a:pPr algn="ctr" latinLnBrk="1">
            <a:spcAft>
              <a:spcPts val="0"/>
            </a:spcAft>
          </a:pP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ko-KR" altLang="en-US" sz="3200" dirty="0">
              <a:latin typeface="Hakgyoansim Chulseokbu TTF B" panose="020B0600000101010101" charset="-127"/>
              <a:ea typeface="Hakgyoansim Chulseokbu TTF B" panose="020B0600000101010101" charset="-127"/>
            </a:rPr>
            <a:t>퇴직준비금</a:t>
          </a:r>
          <a:r>
            <a: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rPr>
            <a:t>)</a:t>
          </a:r>
          <a:endParaRPr lang="ko-KR" altLang="en-US" sz="3200" dirty="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9F473DD8-B72F-4197-8D0E-2624CAA58262}" type="parTrans" cxnId="{1B51D797-CE14-4AB4-A70B-6F8CDB486750}">
      <dgm:prSet/>
      <dgm:spPr/>
      <dgm:t>
        <a:bodyPr/>
        <a:lstStyle/>
        <a:p>
          <a:pPr latinLnBrk="1"/>
          <a:endParaRPr lang="ko-KR" altLang="en-US" sz="320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AB9EE9D5-4835-415B-BA06-B7643EC977B3}" type="sibTrans" cxnId="{1B51D797-CE14-4AB4-A70B-6F8CDB486750}">
      <dgm:prSet/>
      <dgm:spPr/>
      <dgm:t>
        <a:bodyPr/>
        <a:lstStyle/>
        <a:p>
          <a:pPr latinLnBrk="1"/>
          <a:endParaRPr lang="ko-KR" altLang="en-US" sz="320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FF41D17A-AEF6-4260-8F64-2E09FB86A58A}" type="pres">
      <dgm:prSet presAssocID="{C356945D-BDC1-4DCA-8FA0-917136551753}" presName="Name0" presStyleCnt="0">
        <dgm:presLayoutVars>
          <dgm:dir/>
          <dgm:resizeHandles val="exact"/>
        </dgm:presLayoutVars>
      </dgm:prSet>
      <dgm:spPr/>
    </dgm:pt>
    <dgm:pt modelId="{33D37038-20FF-454F-AD64-C67CD328A283}" type="pres">
      <dgm:prSet presAssocID="{1C95D9D7-7EA7-48FC-A699-B47118AB5EBD}" presName="composite" presStyleCnt="0"/>
      <dgm:spPr/>
    </dgm:pt>
    <dgm:pt modelId="{6484F392-D5B9-40A7-9FFF-14B8E6A44F3F}" type="pres">
      <dgm:prSet presAssocID="{1C95D9D7-7EA7-48FC-A699-B47118AB5EBD}" presName="rect1" presStyleLbl="trAlignAcc1" presStyleIdx="0" presStyleCnt="5" custLinFactNeighborY="-16653">
        <dgm:presLayoutVars>
          <dgm:bulletEnabled val="1"/>
        </dgm:presLayoutVars>
      </dgm:prSet>
      <dgm:spPr/>
    </dgm:pt>
    <dgm:pt modelId="{4C55B4B8-CA0C-4BF5-8218-5C27FF87AB6F}" type="pres">
      <dgm:prSet presAssocID="{1C95D9D7-7EA7-48FC-A699-B47118AB5EBD}" presName="rect2" presStyleLbl="fgImgPlace1" presStyleIdx="0" presStyleCnt="5" custLinFactNeighborY="-15861"/>
      <dgm:spPr>
        <a:solidFill>
          <a:schemeClr val="bg1">
            <a:lumMod val="95000"/>
          </a:schemeClr>
        </a:solidFill>
        <a:ln w="47625">
          <a:solidFill>
            <a:srgbClr val="0000CC"/>
          </a:solidFill>
        </a:ln>
      </dgm:spPr>
    </dgm:pt>
    <dgm:pt modelId="{DFB2BDA7-1B02-415B-A41B-939C31480579}" type="pres">
      <dgm:prSet presAssocID="{A2636C2B-D78C-4E66-8BD6-4BEC66BC3B71}" presName="sibTrans" presStyleCnt="0"/>
      <dgm:spPr/>
    </dgm:pt>
    <dgm:pt modelId="{99D52770-79F4-4622-B0CD-9537D9BAB3CA}" type="pres">
      <dgm:prSet presAssocID="{65E6C29F-32E9-4710-AA71-83657BAD6A1E}" presName="composite" presStyleCnt="0"/>
      <dgm:spPr/>
    </dgm:pt>
    <dgm:pt modelId="{A578E5B3-6C10-410B-9701-0369F2E2AAE1}" type="pres">
      <dgm:prSet presAssocID="{65E6C29F-32E9-4710-AA71-83657BAD6A1E}" presName="rect1" presStyleLbl="trAlignAcc1" presStyleIdx="1" presStyleCnt="5" custLinFactNeighborY="-16571">
        <dgm:presLayoutVars>
          <dgm:bulletEnabled val="1"/>
        </dgm:presLayoutVars>
      </dgm:prSet>
      <dgm:spPr/>
    </dgm:pt>
    <dgm:pt modelId="{3A2E2D71-C647-4F45-956C-26C0C926C839}" type="pres">
      <dgm:prSet presAssocID="{65E6C29F-32E9-4710-AA71-83657BAD6A1E}" presName="rect2" presStyleLbl="fgImgPlace1" presStyleIdx="1" presStyleCnt="5" custLinFactNeighborY="-15782"/>
      <dgm:spPr>
        <a:solidFill>
          <a:schemeClr val="bg1">
            <a:lumMod val="95000"/>
          </a:schemeClr>
        </a:solidFill>
        <a:ln w="47625">
          <a:solidFill>
            <a:srgbClr val="0000CC"/>
          </a:solidFill>
        </a:ln>
      </dgm:spPr>
    </dgm:pt>
    <dgm:pt modelId="{2B5F9AF3-410C-4D88-ACC0-C7C3613C35A3}" type="pres">
      <dgm:prSet presAssocID="{AD13D05E-44BF-4A79-A486-16E128951866}" presName="sibTrans" presStyleCnt="0"/>
      <dgm:spPr/>
    </dgm:pt>
    <dgm:pt modelId="{691F2940-3B62-48B4-B677-530681A5725F}" type="pres">
      <dgm:prSet presAssocID="{103D3816-5800-4FD5-9A3E-619BACB27255}" presName="composite" presStyleCnt="0"/>
      <dgm:spPr/>
    </dgm:pt>
    <dgm:pt modelId="{BB9EB65B-0E04-4787-B0CC-2239508A7880}" type="pres">
      <dgm:prSet presAssocID="{103D3816-5800-4FD5-9A3E-619BACB27255}" presName="rect1" presStyleLbl="trAlignAcc1" presStyleIdx="2" presStyleCnt="5" custLinFactNeighborY="-16653">
        <dgm:presLayoutVars>
          <dgm:bulletEnabled val="1"/>
        </dgm:presLayoutVars>
      </dgm:prSet>
      <dgm:spPr/>
    </dgm:pt>
    <dgm:pt modelId="{E49BE3E3-60CB-4DE2-B2C7-B40A837339DC}" type="pres">
      <dgm:prSet presAssocID="{103D3816-5800-4FD5-9A3E-619BACB27255}" presName="rect2" presStyleLbl="fgImgPlace1" presStyleIdx="2" presStyleCnt="5" custLinFactNeighborY="-15861"/>
      <dgm:spPr>
        <a:solidFill>
          <a:schemeClr val="bg1">
            <a:lumMod val="95000"/>
          </a:schemeClr>
        </a:solidFill>
        <a:ln w="47625">
          <a:solidFill>
            <a:srgbClr val="0000CC"/>
          </a:solidFill>
        </a:ln>
      </dgm:spPr>
    </dgm:pt>
    <dgm:pt modelId="{56AE2107-2D49-4516-B5AF-2ABDC9DCB0CB}" type="pres">
      <dgm:prSet presAssocID="{6021D4DC-876B-4A7D-A38D-8E564E404FE9}" presName="sibTrans" presStyleCnt="0"/>
      <dgm:spPr/>
    </dgm:pt>
    <dgm:pt modelId="{6262ADD2-ABD7-4A6B-B8D0-1F49BAE31B88}" type="pres">
      <dgm:prSet presAssocID="{978FAEAD-76B3-48BD-AD3B-8C51A6BB95DB}" presName="composite" presStyleCnt="0"/>
      <dgm:spPr/>
    </dgm:pt>
    <dgm:pt modelId="{95F2060C-A913-4C86-8D20-6CAEB17A6BDC}" type="pres">
      <dgm:prSet presAssocID="{978FAEAD-76B3-48BD-AD3B-8C51A6BB95DB}" presName="rect1" presStyleLbl="trAlignAcc1" presStyleIdx="3" presStyleCnt="5" custLinFactNeighborY="5083">
        <dgm:presLayoutVars>
          <dgm:bulletEnabled val="1"/>
        </dgm:presLayoutVars>
      </dgm:prSet>
      <dgm:spPr/>
    </dgm:pt>
    <dgm:pt modelId="{CB032C26-05A0-43E7-BD5F-343A0FA0441B}" type="pres">
      <dgm:prSet presAssocID="{978FAEAD-76B3-48BD-AD3B-8C51A6BB95DB}" presName="rect2" presStyleLbl="fgImgPlace1" presStyleIdx="3" presStyleCnt="5" custLinFactNeighborY="7927"/>
      <dgm:spPr>
        <a:solidFill>
          <a:schemeClr val="bg1">
            <a:lumMod val="95000"/>
          </a:schemeClr>
        </a:solidFill>
        <a:ln w="47625">
          <a:solidFill>
            <a:srgbClr val="0000CC"/>
          </a:solidFill>
        </a:ln>
      </dgm:spPr>
    </dgm:pt>
    <dgm:pt modelId="{56C63160-5539-43E6-827A-6D6BF855EACC}" type="pres">
      <dgm:prSet presAssocID="{6FF36670-20F9-4763-A606-1DAFE29EC31C}" presName="sibTrans" presStyleCnt="0"/>
      <dgm:spPr/>
    </dgm:pt>
    <dgm:pt modelId="{698D8546-A489-4C86-B47F-7A513669BCE5}" type="pres">
      <dgm:prSet presAssocID="{275878A4-A73B-4E5D-A721-C3B7612399EA}" presName="composite" presStyleCnt="0"/>
      <dgm:spPr/>
    </dgm:pt>
    <dgm:pt modelId="{7B2789D1-9BE0-4F8E-B51A-D9E8ED456518}" type="pres">
      <dgm:prSet presAssocID="{275878A4-A73B-4E5D-A721-C3B7612399EA}" presName="rect1" presStyleLbl="trAlignAcc1" presStyleIdx="4" presStyleCnt="5" custLinFactNeighborY="5083">
        <dgm:presLayoutVars>
          <dgm:bulletEnabled val="1"/>
        </dgm:presLayoutVars>
      </dgm:prSet>
      <dgm:spPr/>
    </dgm:pt>
    <dgm:pt modelId="{1784CD87-B979-4563-8657-F23A0D07F132}" type="pres">
      <dgm:prSet presAssocID="{275878A4-A73B-4E5D-A721-C3B7612399EA}" presName="rect2" presStyleLbl="fgImgPlace1" presStyleIdx="4" presStyleCnt="5" custLinFactNeighborY="7927"/>
      <dgm:spPr>
        <a:solidFill>
          <a:schemeClr val="bg1">
            <a:lumMod val="95000"/>
          </a:schemeClr>
        </a:solidFill>
        <a:ln w="47625">
          <a:solidFill>
            <a:srgbClr val="0000CC"/>
          </a:solidFill>
        </a:ln>
      </dgm:spPr>
    </dgm:pt>
  </dgm:ptLst>
  <dgm:cxnLst>
    <dgm:cxn modelId="{331F9516-8F48-4E76-9E68-86255C01E73B}" srcId="{C356945D-BDC1-4DCA-8FA0-917136551753}" destId="{1C95D9D7-7EA7-48FC-A699-B47118AB5EBD}" srcOrd="0" destOrd="0" parTransId="{1D6A6CC8-D03E-4B38-915A-749200D720EA}" sibTransId="{A2636C2B-D78C-4E66-8BD6-4BEC66BC3B71}"/>
    <dgm:cxn modelId="{2B2A161D-23D2-4D63-8E5B-47743EB9F652}" type="presOf" srcId="{1C95D9D7-7EA7-48FC-A699-B47118AB5EBD}" destId="{6484F392-D5B9-40A7-9FFF-14B8E6A44F3F}" srcOrd="0" destOrd="0" presId="urn:microsoft.com/office/officeart/2008/layout/PictureStrips"/>
    <dgm:cxn modelId="{00CF4133-CC3C-40A3-8029-4FC1AC11A1B3}" type="presOf" srcId="{103D3816-5800-4FD5-9A3E-619BACB27255}" destId="{BB9EB65B-0E04-4787-B0CC-2239508A7880}" srcOrd="0" destOrd="0" presId="urn:microsoft.com/office/officeart/2008/layout/PictureStrips"/>
    <dgm:cxn modelId="{D228E75B-457D-4FB9-863E-FC07E3AB0E91}" type="presOf" srcId="{275878A4-A73B-4E5D-A721-C3B7612399EA}" destId="{7B2789D1-9BE0-4F8E-B51A-D9E8ED456518}" srcOrd="0" destOrd="0" presId="urn:microsoft.com/office/officeart/2008/layout/PictureStrips"/>
    <dgm:cxn modelId="{F9720C4C-32E9-46AE-9838-BC171C727879}" srcId="{C356945D-BDC1-4DCA-8FA0-917136551753}" destId="{978FAEAD-76B3-48BD-AD3B-8C51A6BB95DB}" srcOrd="3" destOrd="0" parTransId="{173B93CD-F82D-47FF-9CF4-DF8F204FAE3C}" sibTransId="{6FF36670-20F9-4763-A606-1DAFE29EC31C}"/>
    <dgm:cxn modelId="{EF05426F-D88E-490C-B249-769EF0417F02}" type="presOf" srcId="{978FAEAD-76B3-48BD-AD3B-8C51A6BB95DB}" destId="{95F2060C-A913-4C86-8D20-6CAEB17A6BDC}" srcOrd="0" destOrd="0" presId="urn:microsoft.com/office/officeart/2008/layout/PictureStrips"/>
    <dgm:cxn modelId="{1B51D797-CE14-4AB4-A70B-6F8CDB486750}" srcId="{C356945D-BDC1-4DCA-8FA0-917136551753}" destId="{275878A4-A73B-4E5D-A721-C3B7612399EA}" srcOrd="4" destOrd="0" parTransId="{9F473DD8-B72F-4197-8D0E-2624CAA58262}" sibTransId="{AB9EE9D5-4835-415B-BA06-B7643EC977B3}"/>
    <dgm:cxn modelId="{BB03D4A4-1214-4120-A0FE-E2B8291160E0}" type="presOf" srcId="{C356945D-BDC1-4DCA-8FA0-917136551753}" destId="{FF41D17A-AEF6-4260-8F64-2E09FB86A58A}" srcOrd="0" destOrd="0" presId="urn:microsoft.com/office/officeart/2008/layout/PictureStrips"/>
    <dgm:cxn modelId="{914850D2-F5BD-409C-8AF6-160F1D0DA54D}" type="presOf" srcId="{65E6C29F-32E9-4710-AA71-83657BAD6A1E}" destId="{A578E5B3-6C10-410B-9701-0369F2E2AAE1}" srcOrd="0" destOrd="0" presId="urn:microsoft.com/office/officeart/2008/layout/PictureStrips"/>
    <dgm:cxn modelId="{838F36E9-7762-4E1C-ADFD-AAA34FFEA5E2}" srcId="{C356945D-BDC1-4DCA-8FA0-917136551753}" destId="{65E6C29F-32E9-4710-AA71-83657BAD6A1E}" srcOrd="1" destOrd="0" parTransId="{E3FD72FE-0249-4A27-81A7-73C019372FD3}" sibTransId="{AD13D05E-44BF-4A79-A486-16E128951866}"/>
    <dgm:cxn modelId="{E53D4BED-2E8B-429B-8D4F-1490A05D47B2}" srcId="{C356945D-BDC1-4DCA-8FA0-917136551753}" destId="{103D3816-5800-4FD5-9A3E-619BACB27255}" srcOrd="2" destOrd="0" parTransId="{83535D99-EFDD-4116-9E26-95DCDB9C2630}" sibTransId="{6021D4DC-876B-4A7D-A38D-8E564E404FE9}"/>
    <dgm:cxn modelId="{D0648490-A125-434E-9EC3-C6619A43D629}" type="presParOf" srcId="{FF41D17A-AEF6-4260-8F64-2E09FB86A58A}" destId="{33D37038-20FF-454F-AD64-C67CD328A283}" srcOrd="0" destOrd="0" presId="urn:microsoft.com/office/officeart/2008/layout/PictureStrips"/>
    <dgm:cxn modelId="{545F52AD-3C2C-414E-9353-16A99129A11A}" type="presParOf" srcId="{33D37038-20FF-454F-AD64-C67CD328A283}" destId="{6484F392-D5B9-40A7-9FFF-14B8E6A44F3F}" srcOrd="0" destOrd="0" presId="urn:microsoft.com/office/officeart/2008/layout/PictureStrips"/>
    <dgm:cxn modelId="{797EE76E-477E-4142-9CFC-1C3F8EE93510}" type="presParOf" srcId="{33D37038-20FF-454F-AD64-C67CD328A283}" destId="{4C55B4B8-CA0C-4BF5-8218-5C27FF87AB6F}" srcOrd="1" destOrd="0" presId="urn:microsoft.com/office/officeart/2008/layout/PictureStrips"/>
    <dgm:cxn modelId="{AC56F624-8BD8-421D-B0A5-FC4EEABEDFF0}" type="presParOf" srcId="{FF41D17A-AEF6-4260-8F64-2E09FB86A58A}" destId="{DFB2BDA7-1B02-415B-A41B-939C31480579}" srcOrd="1" destOrd="0" presId="urn:microsoft.com/office/officeart/2008/layout/PictureStrips"/>
    <dgm:cxn modelId="{24591B97-7E97-4246-A1B6-2CA22491C6F6}" type="presParOf" srcId="{FF41D17A-AEF6-4260-8F64-2E09FB86A58A}" destId="{99D52770-79F4-4622-B0CD-9537D9BAB3CA}" srcOrd="2" destOrd="0" presId="urn:microsoft.com/office/officeart/2008/layout/PictureStrips"/>
    <dgm:cxn modelId="{04703DEF-68B2-432B-90CC-7CB103DEC4DF}" type="presParOf" srcId="{99D52770-79F4-4622-B0CD-9537D9BAB3CA}" destId="{A578E5B3-6C10-410B-9701-0369F2E2AAE1}" srcOrd="0" destOrd="0" presId="urn:microsoft.com/office/officeart/2008/layout/PictureStrips"/>
    <dgm:cxn modelId="{6D59D73C-C7DB-416E-ACCD-4BE76110BFD5}" type="presParOf" srcId="{99D52770-79F4-4622-B0CD-9537D9BAB3CA}" destId="{3A2E2D71-C647-4F45-956C-26C0C926C839}" srcOrd="1" destOrd="0" presId="urn:microsoft.com/office/officeart/2008/layout/PictureStrips"/>
    <dgm:cxn modelId="{9FA0809E-B950-4707-AA3C-D3BDBA3FC8C7}" type="presParOf" srcId="{FF41D17A-AEF6-4260-8F64-2E09FB86A58A}" destId="{2B5F9AF3-410C-4D88-ACC0-C7C3613C35A3}" srcOrd="3" destOrd="0" presId="urn:microsoft.com/office/officeart/2008/layout/PictureStrips"/>
    <dgm:cxn modelId="{8EC8528D-0FAF-4CCF-8EE3-B0A8CA114C5E}" type="presParOf" srcId="{FF41D17A-AEF6-4260-8F64-2E09FB86A58A}" destId="{691F2940-3B62-48B4-B677-530681A5725F}" srcOrd="4" destOrd="0" presId="urn:microsoft.com/office/officeart/2008/layout/PictureStrips"/>
    <dgm:cxn modelId="{782A3454-65B3-4B6D-8FBA-57770D97BF3E}" type="presParOf" srcId="{691F2940-3B62-48B4-B677-530681A5725F}" destId="{BB9EB65B-0E04-4787-B0CC-2239508A7880}" srcOrd="0" destOrd="0" presId="urn:microsoft.com/office/officeart/2008/layout/PictureStrips"/>
    <dgm:cxn modelId="{6D98C7E3-C16E-4F5C-8118-CF0B39CF95C8}" type="presParOf" srcId="{691F2940-3B62-48B4-B677-530681A5725F}" destId="{E49BE3E3-60CB-4DE2-B2C7-B40A837339DC}" srcOrd="1" destOrd="0" presId="urn:microsoft.com/office/officeart/2008/layout/PictureStrips"/>
    <dgm:cxn modelId="{A3EE64EA-A02C-4C17-8C13-76B9B00995C6}" type="presParOf" srcId="{FF41D17A-AEF6-4260-8F64-2E09FB86A58A}" destId="{56AE2107-2D49-4516-B5AF-2ABDC9DCB0CB}" srcOrd="5" destOrd="0" presId="urn:microsoft.com/office/officeart/2008/layout/PictureStrips"/>
    <dgm:cxn modelId="{047AEA26-6012-4F7E-A824-0BCDE7B49BBA}" type="presParOf" srcId="{FF41D17A-AEF6-4260-8F64-2E09FB86A58A}" destId="{6262ADD2-ABD7-4A6B-B8D0-1F49BAE31B88}" srcOrd="6" destOrd="0" presId="urn:microsoft.com/office/officeart/2008/layout/PictureStrips"/>
    <dgm:cxn modelId="{99BE02A2-2C34-4E64-A901-9A4808D5C24F}" type="presParOf" srcId="{6262ADD2-ABD7-4A6B-B8D0-1F49BAE31B88}" destId="{95F2060C-A913-4C86-8D20-6CAEB17A6BDC}" srcOrd="0" destOrd="0" presId="urn:microsoft.com/office/officeart/2008/layout/PictureStrips"/>
    <dgm:cxn modelId="{0103D7F0-2FFB-4CC3-B3C9-5045416DBD54}" type="presParOf" srcId="{6262ADD2-ABD7-4A6B-B8D0-1F49BAE31B88}" destId="{CB032C26-05A0-43E7-BD5F-343A0FA0441B}" srcOrd="1" destOrd="0" presId="urn:microsoft.com/office/officeart/2008/layout/PictureStrips"/>
    <dgm:cxn modelId="{1095AC7C-3556-4D53-8950-C97B0D6AAF70}" type="presParOf" srcId="{FF41D17A-AEF6-4260-8F64-2E09FB86A58A}" destId="{56C63160-5539-43E6-827A-6D6BF855EACC}" srcOrd="7" destOrd="0" presId="urn:microsoft.com/office/officeart/2008/layout/PictureStrips"/>
    <dgm:cxn modelId="{D66BA6AC-E5F0-4D95-9E60-9FF31373E52A}" type="presParOf" srcId="{FF41D17A-AEF6-4260-8F64-2E09FB86A58A}" destId="{698D8546-A489-4C86-B47F-7A513669BCE5}" srcOrd="8" destOrd="0" presId="urn:microsoft.com/office/officeart/2008/layout/PictureStrips"/>
    <dgm:cxn modelId="{33508738-3F55-4F20-A2DA-BFF91340CA71}" type="presParOf" srcId="{698D8546-A489-4C86-B47F-7A513669BCE5}" destId="{7B2789D1-9BE0-4F8E-B51A-D9E8ED456518}" srcOrd="0" destOrd="0" presId="urn:microsoft.com/office/officeart/2008/layout/PictureStrips"/>
    <dgm:cxn modelId="{D70F352D-E47A-42E6-9C2E-5BDE68404D7E}" type="presParOf" srcId="{698D8546-A489-4C86-B47F-7A513669BCE5}" destId="{1784CD87-B979-4563-8657-F23A0D07F132}" srcOrd="1" destOrd="0" presId="urn:microsoft.com/office/officeart/2008/layout/PictureStrips"/>
  </dgm:cxnLst>
  <dgm:bg>
    <a:effectLst/>
  </dgm:bg>
  <dgm:whole>
    <a:effectLst/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E61BFC-2AA7-4D45-A989-D76808DDACBD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FAF56559-4BC6-4F8E-AF7B-FDD53C6A2C57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Hakgyoansim Chulseokbu TTF B" panose="020B0600000101010101" charset="-127"/>
              <a:ea typeface="Hakgyoansim Chulseokbu TTF B" panose="020B0600000101010101" charset="-127"/>
            </a:rPr>
            <a:t>Django DB </a:t>
          </a:r>
          <a:r>
            <a:rPr lang="ko-KR" altLang="en-US" sz="2000" dirty="0">
              <a:latin typeface="Hakgyoansim Chulseokbu TTF B" panose="020B0600000101010101" charset="-127"/>
              <a:ea typeface="Hakgyoansim Chulseokbu TTF B" panose="020B0600000101010101" charset="-127"/>
            </a:rPr>
            <a:t>프로필</a:t>
          </a:r>
        </a:p>
      </dgm:t>
    </dgm:pt>
    <dgm:pt modelId="{C3BFDD55-A3B5-47A0-99D3-BB11F28A92D8}" type="parTrans" cxnId="{8BB476A8-49FE-43EF-B904-887C79509CBB}">
      <dgm:prSet/>
      <dgm:spPr/>
      <dgm:t>
        <a:bodyPr/>
        <a:lstStyle/>
        <a:p>
          <a:pPr latinLnBrk="1"/>
          <a:endParaRPr lang="ko-KR" altLang="en-US" sz="2400"/>
        </a:p>
      </dgm:t>
    </dgm:pt>
    <dgm:pt modelId="{B2D00FD5-F959-4A32-8556-8C2F92F6AC6C}" type="sibTrans" cxnId="{8BB476A8-49FE-43EF-B904-887C79509CBB}">
      <dgm:prSet/>
      <dgm:spPr/>
      <dgm:t>
        <a:bodyPr/>
        <a:lstStyle/>
        <a:p>
          <a:pPr latinLnBrk="1"/>
          <a:endParaRPr lang="ko-KR" altLang="en-US" sz="2400"/>
        </a:p>
      </dgm:t>
    </dgm:pt>
    <dgm:pt modelId="{868495C1-D36B-49DF-9B28-08243EFBBC9B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Hakgyoansim Chulseokbu TTF B" panose="020B0600000101010101" charset="-127"/>
              <a:ea typeface="Hakgyoansim Chulseokbu TTF B" panose="020B0600000101010101" charset="-127"/>
            </a:rPr>
            <a:t>룰베이스 분석</a:t>
          </a:r>
        </a:p>
      </dgm:t>
    </dgm:pt>
    <dgm:pt modelId="{29BEEC32-9F9D-40E9-8C61-57F9819C7651}" type="parTrans" cxnId="{535FC376-B8C5-45FA-8DCE-F92CD122F642}">
      <dgm:prSet/>
      <dgm:spPr/>
      <dgm:t>
        <a:bodyPr/>
        <a:lstStyle/>
        <a:p>
          <a:pPr latinLnBrk="1"/>
          <a:endParaRPr lang="ko-KR" altLang="en-US" sz="2400"/>
        </a:p>
      </dgm:t>
    </dgm:pt>
    <dgm:pt modelId="{3F6846BB-F1BD-4E1C-A2AD-B305B6563EBA}" type="sibTrans" cxnId="{535FC376-B8C5-45FA-8DCE-F92CD122F642}">
      <dgm:prSet/>
      <dgm:spPr/>
      <dgm:t>
        <a:bodyPr/>
        <a:lstStyle/>
        <a:p>
          <a:pPr latinLnBrk="1"/>
          <a:endParaRPr lang="ko-KR" altLang="en-US" sz="2400"/>
        </a:p>
      </dgm:t>
    </dgm:pt>
    <dgm:pt modelId="{EC8745FA-DBBF-4434-81D8-53A3B146C265}">
      <dgm:prSet phldrT="[텍스트]" custT="1"/>
      <dgm:spPr/>
      <dgm:t>
        <a:bodyPr/>
        <a:lstStyle/>
        <a:p>
          <a:pPr latinLnBrk="1"/>
          <a:r>
            <a:rPr lang="en-US" altLang="ko-KR" sz="2000" dirty="0" err="1">
              <a:latin typeface="Hakgyoansim Chulseokbu TTF B" panose="020B0600000101010101" charset="-127"/>
              <a:ea typeface="Hakgyoansim Chulseokbu TTF B" panose="020B0600000101010101" charset="-127"/>
            </a:rPr>
            <a:t>LightGBM</a:t>
          </a:r>
          <a:endParaRPr lang="ko-KR" altLang="en-US" sz="2000" dirty="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96B48665-7C2E-4561-922D-50129B752005}" type="parTrans" cxnId="{E3AEE77D-1B75-4327-A98E-1DD0D98FFBB7}">
      <dgm:prSet/>
      <dgm:spPr/>
      <dgm:t>
        <a:bodyPr/>
        <a:lstStyle/>
        <a:p>
          <a:pPr latinLnBrk="1"/>
          <a:endParaRPr lang="ko-KR" altLang="en-US" sz="2400"/>
        </a:p>
      </dgm:t>
    </dgm:pt>
    <dgm:pt modelId="{24C92CFA-7449-43B2-8695-5DDB4830DDAC}" type="sibTrans" cxnId="{E3AEE77D-1B75-4327-A98E-1DD0D98FFBB7}">
      <dgm:prSet/>
      <dgm:spPr/>
      <dgm:t>
        <a:bodyPr/>
        <a:lstStyle/>
        <a:p>
          <a:pPr latinLnBrk="1"/>
          <a:endParaRPr lang="ko-KR" altLang="en-US" sz="2400"/>
        </a:p>
      </dgm:t>
    </dgm:pt>
    <dgm:pt modelId="{9BF2A41E-A8D9-406E-A37E-96032550B84D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Hakgyoansim Chulseokbu TTF B" panose="020B0600000101010101" charset="-127"/>
              <a:ea typeface="Hakgyoansim Chulseokbu TTF B" panose="020B0600000101010101" charset="-127"/>
            </a:rPr>
            <a:t>JSON</a:t>
          </a:r>
          <a:r>
            <a:rPr lang="ko-KR" altLang="en-US" sz="2000" dirty="0">
              <a:latin typeface="Hakgyoansim Chulseokbu TTF B" panose="020B0600000101010101" charset="-127"/>
              <a:ea typeface="Hakgyoansim Chulseokbu TTF B" panose="020B0600000101010101" charset="-127"/>
            </a:rPr>
            <a:t>매칭</a:t>
          </a:r>
        </a:p>
      </dgm:t>
    </dgm:pt>
    <dgm:pt modelId="{0D88C682-AEE5-4239-9565-BF7CE3B6C83E}" type="parTrans" cxnId="{F76498E2-AF31-4C73-B120-B1707E29DA3C}">
      <dgm:prSet/>
      <dgm:spPr/>
      <dgm:t>
        <a:bodyPr/>
        <a:lstStyle/>
        <a:p>
          <a:pPr latinLnBrk="1"/>
          <a:endParaRPr lang="ko-KR" altLang="en-US" sz="2400"/>
        </a:p>
      </dgm:t>
    </dgm:pt>
    <dgm:pt modelId="{309CE435-CB46-4BFB-9CAA-91772B5C24E9}" type="sibTrans" cxnId="{F76498E2-AF31-4C73-B120-B1707E29DA3C}">
      <dgm:prSet/>
      <dgm:spPr/>
      <dgm:t>
        <a:bodyPr/>
        <a:lstStyle/>
        <a:p>
          <a:pPr latinLnBrk="1"/>
          <a:endParaRPr lang="ko-KR" altLang="en-US" sz="2400"/>
        </a:p>
      </dgm:t>
    </dgm:pt>
    <dgm:pt modelId="{28239112-68EF-40F5-B0A7-E34A75335C12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Hakgyoansim Chulseokbu TTF B" panose="020B0600000101010101" charset="-127"/>
              <a:ea typeface="Hakgyoansim Chulseokbu TTF B" panose="020B0600000101010101" charset="-127"/>
            </a:rPr>
            <a:t>추천</a:t>
          </a:r>
          <a:r>
            <a:rPr lang="en-US" altLang="ko-KR" sz="2000" dirty="0">
              <a:latin typeface="Hakgyoansim Chulseokbu TTF B" panose="020B0600000101010101" charset="-127"/>
              <a:ea typeface="Hakgyoansim Chulseokbu TTF B" panose="020B0600000101010101" charset="-127"/>
            </a:rPr>
            <a:t> </a:t>
          </a:r>
          <a:r>
            <a:rPr lang="ko-KR" altLang="en-US" sz="2000" dirty="0">
              <a:latin typeface="Hakgyoansim Chulseokbu TTF B" panose="020B0600000101010101" charset="-127"/>
              <a:ea typeface="Hakgyoansim Chulseokbu TTF B" panose="020B0600000101010101" charset="-127"/>
            </a:rPr>
            <a:t>완료</a:t>
          </a:r>
        </a:p>
      </dgm:t>
    </dgm:pt>
    <dgm:pt modelId="{9BB65D7F-62F2-4771-B715-EE19E5C70F03}" type="parTrans" cxnId="{44616E7B-BB5F-4EBF-B912-6DF6478B686C}">
      <dgm:prSet/>
      <dgm:spPr/>
      <dgm:t>
        <a:bodyPr/>
        <a:lstStyle/>
        <a:p>
          <a:pPr latinLnBrk="1"/>
          <a:endParaRPr lang="ko-KR" altLang="en-US" sz="2400"/>
        </a:p>
      </dgm:t>
    </dgm:pt>
    <dgm:pt modelId="{B703D063-88B8-401C-AD44-D4AD1BCEEB2A}" type="sibTrans" cxnId="{44616E7B-BB5F-4EBF-B912-6DF6478B686C}">
      <dgm:prSet/>
      <dgm:spPr/>
      <dgm:t>
        <a:bodyPr/>
        <a:lstStyle/>
        <a:p>
          <a:pPr latinLnBrk="1"/>
          <a:endParaRPr lang="ko-KR" altLang="en-US" sz="2400"/>
        </a:p>
      </dgm:t>
    </dgm:pt>
    <dgm:pt modelId="{B6B3C500-7330-45C7-8330-A62EDDD460FE}" type="pres">
      <dgm:prSet presAssocID="{D0E61BFC-2AA7-4D45-A989-D76808DDACBD}" presName="Name0" presStyleCnt="0">
        <dgm:presLayoutVars>
          <dgm:dir/>
          <dgm:animLvl val="lvl"/>
          <dgm:resizeHandles val="exact"/>
        </dgm:presLayoutVars>
      </dgm:prSet>
      <dgm:spPr/>
    </dgm:pt>
    <dgm:pt modelId="{D85A0C1E-92FC-4371-8973-43F1F4011917}" type="pres">
      <dgm:prSet presAssocID="{FAF56559-4BC6-4F8E-AF7B-FDD53C6A2C5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DF178D3-400D-4656-BC87-E48901EB9CAA}" type="pres">
      <dgm:prSet presAssocID="{B2D00FD5-F959-4A32-8556-8C2F92F6AC6C}" presName="parTxOnlySpace" presStyleCnt="0"/>
      <dgm:spPr/>
    </dgm:pt>
    <dgm:pt modelId="{0151F3E4-780A-4F92-B462-AC6F6A44A158}" type="pres">
      <dgm:prSet presAssocID="{868495C1-D36B-49DF-9B28-08243EFBBC9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05394FC-E18A-4A0B-8BFA-BA25281157EF}" type="pres">
      <dgm:prSet presAssocID="{3F6846BB-F1BD-4E1C-A2AD-B305B6563EBA}" presName="parTxOnlySpace" presStyleCnt="0"/>
      <dgm:spPr/>
    </dgm:pt>
    <dgm:pt modelId="{A3AD55C2-B7A9-4C83-A93F-97F72FF138A3}" type="pres">
      <dgm:prSet presAssocID="{EC8745FA-DBBF-4434-81D8-53A3B146C26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19A0158-F968-487B-B42C-7BB0345FE32E}" type="pres">
      <dgm:prSet presAssocID="{24C92CFA-7449-43B2-8695-5DDB4830DDAC}" presName="parTxOnlySpace" presStyleCnt="0"/>
      <dgm:spPr/>
    </dgm:pt>
    <dgm:pt modelId="{C8C72AE9-1687-40D4-B916-E0684C19BD5A}" type="pres">
      <dgm:prSet presAssocID="{9BF2A41E-A8D9-406E-A37E-96032550B84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1F94E3D-B35E-4ADB-97C7-08E26287DFFF}" type="pres">
      <dgm:prSet presAssocID="{309CE435-CB46-4BFB-9CAA-91772B5C24E9}" presName="parTxOnlySpace" presStyleCnt="0"/>
      <dgm:spPr/>
    </dgm:pt>
    <dgm:pt modelId="{1558D7C4-16C5-4994-BC32-4DCAC96841CA}" type="pres">
      <dgm:prSet presAssocID="{28239112-68EF-40F5-B0A7-E34A75335C1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94CBD11-81ED-4793-9414-024F68CC818D}" type="presOf" srcId="{868495C1-D36B-49DF-9B28-08243EFBBC9B}" destId="{0151F3E4-780A-4F92-B462-AC6F6A44A158}" srcOrd="0" destOrd="0" presId="urn:microsoft.com/office/officeart/2005/8/layout/chevron1"/>
    <dgm:cxn modelId="{BE19FC19-9E02-45C2-BF08-EDFFAEA9B0F0}" type="presOf" srcId="{EC8745FA-DBBF-4434-81D8-53A3B146C265}" destId="{A3AD55C2-B7A9-4C83-A93F-97F72FF138A3}" srcOrd="0" destOrd="0" presId="urn:microsoft.com/office/officeart/2005/8/layout/chevron1"/>
    <dgm:cxn modelId="{46FADC27-6830-4B76-A78C-4DA5C70F7417}" type="presOf" srcId="{FAF56559-4BC6-4F8E-AF7B-FDD53C6A2C57}" destId="{D85A0C1E-92FC-4371-8973-43F1F4011917}" srcOrd="0" destOrd="0" presId="urn:microsoft.com/office/officeart/2005/8/layout/chevron1"/>
    <dgm:cxn modelId="{A95F863D-5552-43B4-AE2D-1E5BD89D0EA6}" type="presOf" srcId="{9BF2A41E-A8D9-406E-A37E-96032550B84D}" destId="{C8C72AE9-1687-40D4-B916-E0684C19BD5A}" srcOrd="0" destOrd="0" presId="urn:microsoft.com/office/officeart/2005/8/layout/chevron1"/>
    <dgm:cxn modelId="{D22C7145-71DE-4E26-885E-F2F802A93BDD}" type="presOf" srcId="{D0E61BFC-2AA7-4D45-A989-D76808DDACBD}" destId="{B6B3C500-7330-45C7-8330-A62EDDD460FE}" srcOrd="0" destOrd="0" presId="urn:microsoft.com/office/officeart/2005/8/layout/chevron1"/>
    <dgm:cxn modelId="{535FC376-B8C5-45FA-8DCE-F92CD122F642}" srcId="{D0E61BFC-2AA7-4D45-A989-D76808DDACBD}" destId="{868495C1-D36B-49DF-9B28-08243EFBBC9B}" srcOrd="1" destOrd="0" parTransId="{29BEEC32-9F9D-40E9-8C61-57F9819C7651}" sibTransId="{3F6846BB-F1BD-4E1C-A2AD-B305B6563EBA}"/>
    <dgm:cxn modelId="{44616E7B-BB5F-4EBF-B912-6DF6478B686C}" srcId="{D0E61BFC-2AA7-4D45-A989-D76808DDACBD}" destId="{28239112-68EF-40F5-B0A7-E34A75335C12}" srcOrd="4" destOrd="0" parTransId="{9BB65D7F-62F2-4771-B715-EE19E5C70F03}" sibTransId="{B703D063-88B8-401C-AD44-D4AD1BCEEB2A}"/>
    <dgm:cxn modelId="{E3AEE77D-1B75-4327-A98E-1DD0D98FFBB7}" srcId="{D0E61BFC-2AA7-4D45-A989-D76808DDACBD}" destId="{EC8745FA-DBBF-4434-81D8-53A3B146C265}" srcOrd="2" destOrd="0" parTransId="{96B48665-7C2E-4561-922D-50129B752005}" sibTransId="{24C92CFA-7449-43B2-8695-5DDB4830DDAC}"/>
    <dgm:cxn modelId="{8BB476A8-49FE-43EF-B904-887C79509CBB}" srcId="{D0E61BFC-2AA7-4D45-A989-D76808DDACBD}" destId="{FAF56559-4BC6-4F8E-AF7B-FDD53C6A2C57}" srcOrd="0" destOrd="0" parTransId="{C3BFDD55-A3B5-47A0-99D3-BB11F28A92D8}" sibTransId="{B2D00FD5-F959-4A32-8556-8C2F92F6AC6C}"/>
    <dgm:cxn modelId="{14BE86CE-152B-4F9A-B6A0-E3FA4EF44152}" type="presOf" srcId="{28239112-68EF-40F5-B0A7-E34A75335C12}" destId="{1558D7C4-16C5-4994-BC32-4DCAC96841CA}" srcOrd="0" destOrd="0" presId="urn:microsoft.com/office/officeart/2005/8/layout/chevron1"/>
    <dgm:cxn modelId="{F76498E2-AF31-4C73-B120-B1707E29DA3C}" srcId="{D0E61BFC-2AA7-4D45-A989-D76808DDACBD}" destId="{9BF2A41E-A8D9-406E-A37E-96032550B84D}" srcOrd="3" destOrd="0" parTransId="{0D88C682-AEE5-4239-9565-BF7CE3B6C83E}" sibTransId="{309CE435-CB46-4BFB-9CAA-91772B5C24E9}"/>
    <dgm:cxn modelId="{A66A8A7E-B1ED-4C26-958C-7C272B00CF0B}" type="presParOf" srcId="{B6B3C500-7330-45C7-8330-A62EDDD460FE}" destId="{D85A0C1E-92FC-4371-8973-43F1F4011917}" srcOrd="0" destOrd="0" presId="urn:microsoft.com/office/officeart/2005/8/layout/chevron1"/>
    <dgm:cxn modelId="{461A628D-AF9E-4360-AE07-BF9E903CABB3}" type="presParOf" srcId="{B6B3C500-7330-45C7-8330-A62EDDD460FE}" destId="{DDF178D3-400D-4656-BC87-E48901EB9CAA}" srcOrd="1" destOrd="0" presId="urn:microsoft.com/office/officeart/2005/8/layout/chevron1"/>
    <dgm:cxn modelId="{970C73C6-E62F-4ADC-ABCA-2E6737C1EB4E}" type="presParOf" srcId="{B6B3C500-7330-45C7-8330-A62EDDD460FE}" destId="{0151F3E4-780A-4F92-B462-AC6F6A44A158}" srcOrd="2" destOrd="0" presId="urn:microsoft.com/office/officeart/2005/8/layout/chevron1"/>
    <dgm:cxn modelId="{2755DC86-4E42-47B2-AE23-37041EEF5E45}" type="presParOf" srcId="{B6B3C500-7330-45C7-8330-A62EDDD460FE}" destId="{905394FC-E18A-4A0B-8BFA-BA25281157EF}" srcOrd="3" destOrd="0" presId="urn:microsoft.com/office/officeart/2005/8/layout/chevron1"/>
    <dgm:cxn modelId="{E57BF251-141F-4CC7-A076-6FD3117DFB13}" type="presParOf" srcId="{B6B3C500-7330-45C7-8330-A62EDDD460FE}" destId="{A3AD55C2-B7A9-4C83-A93F-97F72FF138A3}" srcOrd="4" destOrd="0" presId="urn:microsoft.com/office/officeart/2005/8/layout/chevron1"/>
    <dgm:cxn modelId="{3033B057-025E-4F36-8B50-BD7AB3BD9FC3}" type="presParOf" srcId="{B6B3C500-7330-45C7-8330-A62EDDD460FE}" destId="{319A0158-F968-487B-B42C-7BB0345FE32E}" srcOrd="5" destOrd="0" presId="urn:microsoft.com/office/officeart/2005/8/layout/chevron1"/>
    <dgm:cxn modelId="{49C2D026-5AD8-49D2-AF6D-2ACC309D05E1}" type="presParOf" srcId="{B6B3C500-7330-45C7-8330-A62EDDD460FE}" destId="{C8C72AE9-1687-40D4-B916-E0684C19BD5A}" srcOrd="6" destOrd="0" presId="urn:microsoft.com/office/officeart/2005/8/layout/chevron1"/>
    <dgm:cxn modelId="{9EE99286-013C-43EC-9EC9-9D501E5DA7B1}" type="presParOf" srcId="{B6B3C500-7330-45C7-8330-A62EDDD460FE}" destId="{F1F94E3D-B35E-4ADB-97C7-08E26287DFFF}" srcOrd="7" destOrd="0" presId="urn:microsoft.com/office/officeart/2005/8/layout/chevron1"/>
    <dgm:cxn modelId="{2C501F60-CF3B-477A-84D3-A6A069C29BE5}" type="presParOf" srcId="{B6B3C500-7330-45C7-8330-A62EDDD460FE}" destId="{1558D7C4-16C5-4994-BC32-4DCAC96841C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E61BFC-2AA7-4D45-A989-D76808DDACBD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FAF56559-4BC6-4F8E-AF7B-FDD53C6A2C57}">
      <dgm:prSet phldrT="[텍스트]" custT="1"/>
      <dgm:spPr/>
      <dgm:t>
        <a:bodyPr/>
        <a:lstStyle/>
        <a:p>
          <a:pPr latinLnBrk="1"/>
          <a:r>
            <a:rPr lang="ko-KR" altLang="en-US" sz="2400" dirty="0">
              <a:latin typeface="Hakgyoansim Chulseokbu TTF B" panose="020B0600000101010101" charset="-127"/>
              <a:ea typeface="Hakgyoansim Chulseokbu TTF B" panose="020B0600000101010101" charset="-127"/>
            </a:rPr>
            <a:t>자연어 입력</a:t>
          </a:r>
        </a:p>
      </dgm:t>
    </dgm:pt>
    <dgm:pt modelId="{C3BFDD55-A3B5-47A0-99D3-BB11F28A92D8}" type="parTrans" cxnId="{8BB476A8-49FE-43EF-B904-887C79509CBB}">
      <dgm:prSet/>
      <dgm:spPr/>
      <dgm:t>
        <a:bodyPr/>
        <a:lstStyle/>
        <a:p>
          <a:pPr latinLnBrk="1"/>
          <a:endParaRPr lang="ko-KR" altLang="en-US"/>
        </a:p>
      </dgm:t>
    </dgm:pt>
    <dgm:pt modelId="{B2D00FD5-F959-4A32-8556-8C2F92F6AC6C}" type="sibTrans" cxnId="{8BB476A8-49FE-43EF-B904-887C79509CBB}">
      <dgm:prSet/>
      <dgm:spPr/>
      <dgm:t>
        <a:bodyPr/>
        <a:lstStyle/>
        <a:p>
          <a:pPr latinLnBrk="1"/>
          <a:endParaRPr lang="ko-KR" altLang="en-US"/>
        </a:p>
      </dgm:t>
    </dgm:pt>
    <dgm:pt modelId="{868495C1-D36B-49DF-9B28-08243EFBBC9B}">
      <dgm:prSet phldrT="[텍스트]" custT="1"/>
      <dgm:spPr/>
      <dgm:t>
        <a:bodyPr/>
        <a:lstStyle/>
        <a:p>
          <a:pPr latinLnBrk="1"/>
          <a:r>
            <a:rPr lang="ko-KR" altLang="en-US" sz="2400" dirty="0" err="1">
              <a:latin typeface="Hakgyoansim Chulseokbu TTF B" panose="020B0600000101010101" charset="-127"/>
              <a:ea typeface="Hakgyoansim Chulseokbu TTF B" panose="020B0600000101010101" charset="-127"/>
            </a:rPr>
            <a:t>정규식</a:t>
          </a:r>
          <a:r>
            <a:rPr lang="ko-KR" altLang="en-US" sz="2400" dirty="0">
              <a:latin typeface="Hakgyoansim Chulseokbu TTF B" panose="020B0600000101010101" charset="-127"/>
              <a:ea typeface="Hakgyoansim Chulseokbu TTF B" panose="020B0600000101010101" charset="-127"/>
            </a:rPr>
            <a:t> 파싱</a:t>
          </a:r>
        </a:p>
      </dgm:t>
    </dgm:pt>
    <dgm:pt modelId="{29BEEC32-9F9D-40E9-8C61-57F9819C7651}" type="parTrans" cxnId="{535FC376-B8C5-45FA-8DCE-F92CD122F642}">
      <dgm:prSet/>
      <dgm:spPr/>
      <dgm:t>
        <a:bodyPr/>
        <a:lstStyle/>
        <a:p>
          <a:pPr latinLnBrk="1"/>
          <a:endParaRPr lang="ko-KR" altLang="en-US"/>
        </a:p>
      </dgm:t>
    </dgm:pt>
    <dgm:pt modelId="{3F6846BB-F1BD-4E1C-A2AD-B305B6563EBA}" type="sibTrans" cxnId="{535FC376-B8C5-45FA-8DCE-F92CD122F642}">
      <dgm:prSet/>
      <dgm:spPr/>
      <dgm:t>
        <a:bodyPr/>
        <a:lstStyle/>
        <a:p>
          <a:pPr latinLnBrk="1"/>
          <a:endParaRPr lang="ko-KR" altLang="en-US"/>
        </a:p>
      </dgm:t>
    </dgm:pt>
    <dgm:pt modelId="{EC8745FA-DBBF-4434-81D8-53A3B146C265}">
      <dgm:prSet phldrT="[텍스트]" custT="1"/>
      <dgm:spPr/>
      <dgm:t>
        <a:bodyPr/>
        <a:lstStyle/>
        <a:p>
          <a:pPr latinLnBrk="1"/>
          <a:r>
            <a:rPr lang="en-US" altLang="ko-KR" sz="2400" dirty="0" err="1">
              <a:latin typeface="Hakgyoansim Chulseokbu TTF B" panose="020B0600000101010101" charset="-127"/>
              <a:ea typeface="Hakgyoansim Chulseokbu TTF B" panose="020B0600000101010101" charset="-127"/>
            </a:rPr>
            <a:t>LightGBM</a:t>
          </a:r>
          <a:endParaRPr lang="ko-KR" altLang="en-US" sz="2400" dirty="0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96B48665-7C2E-4561-922D-50129B752005}" type="parTrans" cxnId="{E3AEE77D-1B75-4327-A98E-1DD0D98FFBB7}">
      <dgm:prSet/>
      <dgm:spPr/>
      <dgm:t>
        <a:bodyPr/>
        <a:lstStyle/>
        <a:p>
          <a:pPr latinLnBrk="1"/>
          <a:endParaRPr lang="ko-KR" altLang="en-US"/>
        </a:p>
      </dgm:t>
    </dgm:pt>
    <dgm:pt modelId="{24C92CFA-7449-43B2-8695-5DDB4830DDAC}" type="sibTrans" cxnId="{E3AEE77D-1B75-4327-A98E-1DD0D98FFBB7}">
      <dgm:prSet/>
      <dgm:spPr/>
      <dgm:t>
        <a:bodyPr/>
        <a:lstStyle/>
        <a:p>
          <a:pPr latinLnBrk="1"/>
          <a:endParaRPr lang="ko-KR" altLang="en-US"/>
        </a:p>
      </dgm:t>
    </dgm:pt>
    <dgm:pt modelId="{9BF2A41E-A8D9-406E-A37E-96032550B84D}">
      <dgm:prSet phldrT="[텍스트]" custT="1"/>
      <dgm:spPr/>
      <dgm:t>
        <a:bodyPr/>
        <a:lstStyle/>
        <a:p>
          <a:pPr latinLnBrk="1"/>
          <a:r>
            <a:rPr lang="en-US" altLang="ko-KR" sz="2400" dirty="0">
              <a:latin typeface="Hakgyoansim Chulseokbu TTF B" panose="020B0600000101010101" charset="-127"/>
              <a:ea typeface="Hakgyoansim Chulseokbu TTF B" panose="020B0600000101010101" charset="-127"/>
            </a:rPr>
            <a:t>JSON</a:t>
          </a:r>
          <a:r>
            <a:rPr lang="ko-KR" altLang="en-US" sz="2400" dirty="0">
              <a:latin typeface="Hakgyoansim Chulseokbu TTF B" panose="020B0600000101010101" charset="-127"/>
              <a:ea typeface="Hakgyoansim Chulseokbu TTF B" panose="020B0600000101010101" charset="-127"/>
            </a:rPr>
            <a:t>매칭</a:t>
          </a:r>
        </a:p>
      </dgm:t>
    </dgm:pt>
    <dgm:pt modelId="{0D88C682-AEE5-4239-9565-BF7CE3B6C83E}" type="parTrans" cxnId="{F76498E2-AF31-4C73-B120-B1707E29DA3C}">
      <dgm:prSet/>
      <dgm:spPr/>
      <dgm:t>
        <a:bodyPr/>
        <a:lstStyle/>
        <a:p>
          <a:pPr latinLnBrk="1"/>
          <a:endParaRPr lang="ko-KR" altLang="en-US"/>
        </a:p>
      </dgm:t>
    </dgm:pt>
    <dgm:pt modelId="{309CE435-CB46-4BFB-9CAA-91772B5C24E9}" type="sibTrans" cxnId="{F76498E2-AF31-4C73-B120-B1707E29DA3C}">
      <dgm:prSet/>
      <dgm:spPr/>
      <dgm:t>
        <a:bodyPr/>
        <a:lstStyle/>
        <a:p>
          <a:pPr latinLnBrk="1"/>
          <a:endParaRPr lang="ko-KR" altLang="en-US"/>
        </a:p>
      </dgm:t>
    </dgm:pt>
    <dgm:pt modelId="{28239112-68EF-40F5-B0A7-E34A75335C12}">
      <dgm:prSet phldrT="[텍스트]" custT="1"/>
      <dgm:spPr/>
      <dgm:t>
        <a:bodyPr/>
        <a:lstStyle/>
        <a:p>
          <a:pPr latinLnBrk="1"/>
          <a:r>
            <a:rPr lang="ko-KR" altLang="en-US" sz="2400" dirty="0">
              <a:latin typeface="Hakgyoansim Chulseokbu TTF B" panose="020B0600000101010101" charset="-127"/>
              <a:ea typeface="Hakgyoansim Chulseokbu TTF B" panose="020B0600000101010101" charset="-127"/>
            </a:rPr>
            <a:t>추천 완료</a:t>
          </a:r>
        </a:p>
      </dgm:t>
    </dgm:pt>
    <dgm:pt modelId="{9BB65D7F-62F2-4771-B715-EE19E5C70F03}" type="parTrans" cxnId="{44616E7B-BB5F-4EBF-B912-6DF6478B686C}">
      <dgm:prSet/>
      <dgm:spPr/>
      <dgm:t>
        <a:bodyPr/>
        <a:lstStyle/>
        <a:p>
          <a:pPr latinLnBrk="1"/>
          <a:endParaRPr lang="ko-KR" altLang="en-US"/>
        </a:p>
      </dgm:t>
    </dgm:pt>
    <dgm:pt modelId="{B703D063-88B8-401C-AD44-D4AD1BCEEB2A}" type="sibTrans" cxnId="{44616E7B-BB5F-4EBF-B912-6DF6478B686C}">
      <dgm:prSet/>
      <dgm:spPr/>
      <dgm:t>
        <a:bodyPr/>
        <a:lstStyle/>
        <a:p>
          <a:pPr latinLnBrk="1"/>
          <a:endParaRPr lang="ko-KR" altLang="en-US"/>
        </a:p>
      </dgm:t>
    </dgm:pt>
    <dgm:pt modelId="{B6B3C500-7330-45C7-8330-A62EDDD460FE}" type="pres">
      <dgm:prSet presAssocID="{D0E61BFC-2AA7-4D45-A989-D76808DDACBD}" presName="Name0" presStyleCnt="0">
        <dgm:presLayoutVars>
          <dgm:dir/>
          <dgm:animLvl val="lvl"/>
          <dgm:resizeHandles val="exact"/>
        </dgm:presLayoutVars>
      </dgm:prSet>
      <dgm:spPr/>
    </dgm:pt>
    <dgm:pt modelId="{D85A0C1E-92FC-4371-8973-43F1F4011917}" type="pres">
      <dgm:prSet presAssocID="{FAF56559-4BC6-4F8E-AF7B-FDD53C6A2C5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DF178D3-400D-4656-BC87-E48901EB9CAA}" type="pres">
      <dgm:prSet presAssocID="{B2D00FD5-F959-4A32-8556-8C2F92F6AC6C}" presName="parTxOnlySpace" presStyleCnt="0"/>
      <dgm:spPr/>
    </dgm:pt>
    <dgm:pt modelId="{0151F3E4-780A-4F92-B462-AC6F6A44A158}" type="pres">
      <dgm:prSet presAssocID="{868495C1-D36B-49DF-9B28-08243EFBBC9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05394FC-E18A-4A0B-8BFA-BA25281157EF}" type="pres">
      <dgm:prSet presAssocID="{3F6846BB-F1BD-4E1C-A2AD-B305B6563EBA}" presName="parTxOnlySpace" presStyleCnt="0"/>
      <dgm:spPr/>
    </dgm:pt>
    <dgm:pt modelId="{A3AD55C2-B7A9-4C83-A93F-97F72FF138A3}" type="pres">
      <dgm:prSet presAssocID="{EC8745FA-DBBF-4434-81D8-53A3B146C26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19A0158-F968-487B-B42C-7BB0345FE32E}" type="pres">
      <dgm:prSet presAssocID="{24C92CFA-7449-43B2-8695-5DDB4830DDAC}" presName="parTxOnlySpace" presStyleCnt="0"/>
      <dgm:spPr/>
    </dgm:pt>
    <dgm:pt modelId="{C8C72AE9-1687-40D4-B916-E0684C19BD5A}" type="pres">
      <dgm:prSet presAssocID="{9BF2A41E-A8D9-406E-A37E-96032550B84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1F94E3D-B35E-4ADB-97C7-08E26287DFFF}" type="pres">
      <dgm:prSet presAssocID="{309CE435-CB46-4BFB-9CAA-91772B5C24E9}" presName="parTxOnlySpace" presStyleCnt="0"/>
      <dgm:spPr/>
    </dgm:pt>
    <dgm:pt modelId="{1558D7C4-16C5-4994-BC32-4DCAC96841CA}" type="pres">
      <dgm:prSet presAssocID="{28239112-68EF-40F5-B0A7-E34A75335C1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94CBD11-81ED-4793-9414-024F68CC818D}" type="presOf" srcId="{868495C1-D36B-49DF-9B28-08243EFBBC9B}" destId="{0151F3E4-780A-4F92-B462-AC6F6A44A158}" srcOrd="0" destOrd="0" presId="urn:microsoft.com/office/officeart/2005/8/layout/chevron1"/>
    <dgm:cxn modelId="{BE19FC19-9E02-45C2-BF08-EDFFAEA9B0F0}" type="presOf" srcId="{EC8745FA-DBBF-4434-81D8-53A3B146C265}" destId="{A3AD55C2-B7A9-4C83-A93F-97F72FF138A3}" srcOrd="0" destOrd="0" presId="urn:microsoft.com/office/officeart/2005/8/layout/chevron1"/>
    <dgm:cxn modelId="{46FADC27-6830-4B76-A78C-4DA5C70F7417}" type="presOf" srcId="{FAF56559-4BC6-4F8E-AF7B-FDD53C6A2C57}" destId="{D85A0C1E-92FC-4371-8973-43F1F4011917}" srcOrd="0" destOrd="0" presId="urn:microsoft.com/office/officeart/2005/8/layout/chevron1"/>
    <dgm:cxn modelId="{A95F863D-5552-43B4-AE2D-1E5BD89D0EA6}" type="presOf" srcId="{9BF2A41E-A8D9-406E-A37E-96032550B84D}" destId="{C8C72AE9-1687-40D4-B916-E0684C19BD5A}" srcOrd="0" destOrd="0" presId="urn:microsoft.com/office/officeart/2005/8/layout/chevron1"/>
    <dgm:cxn modelId="{D22C7145-71DE-4E26-885E-F2F802A93BDD}" type="presOf" srcId="{D0E61BFC-2AA7-4D45-A989-D76808DDACBD}" destId="{B6B3C500-7330-45C7-8330-A62EDDD460FE}" srcOrd="0" destOrd="0" presId="urn:microsoft.com/office/officeart/2005/8/layout/chevron1"/>
    <dgm:cxn modelId="{535FC376-B8C5-45FA-8DCE-F92CD122F642}" srcId="{D0E61BFC-2AA7-4D45-A989-D76808DDACBD}" destId="{868495C1-D36B-49DF-9B28-08243EFBBC9B}" srcOrd="1" destOrd="0" parTransId="{29BEEC32-9F9D-40E9-8C61-57F9819C7651}" sibTransId="{3F6846BB-F1BD-4E1C-A2AD-B305B6563EBA}"/>
    <dgm:cxn modelId="{44616E7B-BB5F-4EBF-B912-6DF6478B686C}" srcId="{D0E61BFC-2AA7-4D45-A989-D76808DDACBD}" destId="{28239112-68EF-40F5-B0A7-E34A75335C12}" srcOrd="4" destOrd="0" parTransId="{9BB65D7F-62F2-4771-B715-EE19E5C70F03}" sibTransId="{B703D063-88B8-401C-AD44-D4AD1BCEEB2A}"/>
    <dgm:cxn modelId="{E3AEE77D-1B75-4327-A98E-1DD0D98FFBB7}" srcId="{D0E61BFC-2AA7-4D45-A989-D76808DDACBD}" destId="{EC8745FA-DBBF-4434-81D8-53A3B146C265}" srcOrd="2" destOrd="0" parTransId="{96B48665-7C2E-4561-922D-50129B752005}" sibTransId="{24C92CFA-7449-43B2-8695-5DDB4830DDAC}"/>
    <dgm:cxn modelId="{8BB476A8-49FE-43EF-B904-887C79509CBB}" srcId="{D0E61BFC-2AA7-4D45-A989-D76808DDACBD}" destId="{FAF56559-4BC6-4F8E-AF7B-FDD53C6A2C57}" srcOrd="0" destOrd="0" parTransId="{C3BFDD55-A3B5-47A0-99D3-BB11F28A92D8}" sibTransId="{B2D00FD5-F959-4A32-8556-8C2F92F6AC6C}"/>
    <dgm:cxn modelId="{14BE86CE-152B-4F9A-B6A0-E3FA4EF44152}" type="presOf" srcId="{28239112-68EF-40F5-B0A7-E34A75335C12}" destId="{1558D7C4-16C5-4994-BC32-4DCAC96841CA}" srcOrd="0" destOrd="0" presId="urn:microsoft.com/office/officeart/2005/8/layout/chevron1"/>
    <dgm:cxn modelId="{F76498E2-AF31-4C73-B120-B1707E29DA3C}" srcId="{D0E61BFC-2AA7-4D45-A989-D76808DDACBD}" destId="{9BF2A41E-A8D9-406E-A37E-96032550B84D}" srcOrd="3" destOrd="0" parTransId="{0D88C682-AEE5-4239-9565-BF7CE3B6C83E}" sibTransId="{309CE435-CB46-4BFB-9CAA-91772B5C24E9}"/>
    <dgm:cxn modelId="{A66A8A7E-B1ED-4C26-958C-7C272B00CF0B}" type="presParOf" srcId="{B6B3C500-7330-45C7-8330-A62EDDD460FE}" destId="{D85A0C1E-92FC-4371-8973-43F1F4011917}" srcOrd="0" destOrd="0" presId="urn:microsoft.com/office/officeart/2005/8/layout/chevron1"/>
    <dgm:cxn modelId="{461A628D-AF9E-4360-AE07-BF9E903CABB3}" type="presParOf" srcId="{B6B3C500-7330-45C7-8330-A62EDDD460FE}" destId="{DDF178D3-400D-4656-BC87-E48901EB9CAA}" srcOrd="1" destOrd="0" presId="urn:microsoft.com/office/officeart/2005/8/layout/chevron1"/>
    <dgm:cxn modelId="{970C73C6-E62F-4ADC-ABCA-2E6737C1EB4E}" type="presParOf" srcId="{B6B3C500-7330-45C7-8330-A62EDDD460FE}" destId="{0151F3E4-780A-4F92-B462-AC6F6A44A158}" srcOrd="2" destOrd="0" presId="urn:microsoft.com/office/officeart/2005/8/layout/chevron1"/>
    <dgm:cxn modelId="{2755DC86-4E42-47B2-AE23-37041EEF5E45}" type="presParOf" srcId="{B6B3C500-7330-45C7-8330-A62EDDD460FE}" destId="{905394FC-E18A-4A0B-8BFA-BA25281157EF}" srcOrd="3" destOrd="0" presId="urn:microsoft.com/office/officeart/2005/8/layout/chevron1"/>
    <dgm:cxn modelId="{E57BF251-141F-4CC7-A076-6FD3117DFB13}" type="presParOf" srcId="{B6B3C500-7330-45C7-8330-A62EDDD460FE}" destId="{A3AD55C2-B7A9-4C83-A93F-97F72FF138A3}" srcOrd="4" destOrd="0" presId="urn:microsoft.com/office/officeart/2005/8/layout/chevron1"/>
    <dgm:cxn modelId="{3033B057-025E-4F36-8B50-BD7AB3BD9FC3}" type="presParOf" srcId="{B6B3C500-7330-45C7-8330-A62EDDD460FE}" destId="{319A0158-F968-487B-B42C-7BB0345FE32E}" srcOrd="5" destOrd="0" presId="urn:microsoft.com/office/officeart/2005/8/layout/chevron1"/>
    <dgm:cxn modelId="{49C2D026-5AD8-49D2-AF6D-2ACC309D05E1}" type="presParOf" srcId="{B6B3C500-7330-45C7-8330-A62EDDD460FE}" destId="{C8C72AE9-1687-40D4-B916-E0684C19BD5A}" srcOrd="6" destOrd="0" presId="urn:microsoft.com/office/officeart/2005/8/layout/chevron1"/>
    <dgm:cxn modelId="{9EE99286-013C-43EC-9EC9-9D501E5DA7B1}" type="presParOf" srcId="{B6B3C500-7330-45C7-8330-A62EDDD460FE}" destId="{F1F94E3D-B35E-4ADB-97C7-08E26287DFFF}" srcOrd="7" destOrd="0" presId="urn:microsoft.com/office/officeart/2005/8/layout/chevron1"/>
    <dgm:cxn modelId="{2C501F60-CF3B-477A-84D3-A6A069C29BE5}" type="presParOf" srcId="{B6B3C500-7330-45C7-8330-A62EDDD460FE}" destId="{1558D7C4-16C5-4994-BC32-4DCAC96841C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033DCF8-1583-4398-9C62-00DB5F93A9C7}" type="doc">
      <dgm:prSet loTypeId="urn:microsoft.com/office/officeart/2005/8/layout/vList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53E5BF4-E045-4E91-9477-3F9E657FAD33}">
      <dgm:prSet phldrT="[텍스트]"/>
      <dgm:spPr>
        <a:ln w="63500">
          <a:solidFill>
            <a:srgbClr val="201A74"/>
          </a:solidFill>
        </a:ln>
      </dgm:spPr>
      <dgm:t>
        <a:bodyPr/>
        <a:lstStyle/>
        <a:p>
          <a:pPr latinLnBrk="1"/>
          <a:r>
            <a:rPr lang="ko-KR" altLang="en-US" dirty="0">
              <a:latin typeface="Hakgyoansim Chulseokbu TTF B" panose="020B0600000101010101" charset="-127"/>
              <a:ea typeface="Hakgyoansim Chulseokbu TTF B" panose="020B0600000101010101" charset="-127"/>
            </a:rPr>
            <a:t>데이터 관련</a:t>
          </a:r>
        </a:p>
      </dgm:t>
    </dgm:pt>
    <dgm:pt modelId="{CCCCED03-5E99-48A5-9C2E-BD6CEE8A50FC}" type="parTrans" cxnId="{E126FDB1-5143-4F29-857F-DA0CE1062EB1}">
      <dgm:prSet/>
      <dgm:spPr/>
      <dgm:t>
        <a:bodyPr/>
        <a:lstStyle/>
        <a:p>
          <a:pPr latinLnBrk="1"/>
          <a:endParaRPr lang="ko-KR" altLang="en-US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3513E26E-68EA-4E3B-8285-706ADEA26C65}" type="sibTrans" cxnId="{E126FDB1-5143-4F29-857F-DA0CE1062EB1}">
      <dgm:prSet/>
      <dgm:spPr/>
      <dgm:t>
        <a:bodyPr/>
        <a:lstStyle/>
        <a:p>
          <a:pPr latinLnBrk="1"/>
          <a:endParaRPr lang="ko-KR" altLang="en-US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AA986168-D46E-4A9E-921E-2E92BEB06D69}">
      <dgm:prSet phldrT="[텍스트]"/>
      <dgm:spPr>
        <a:ln w="63500">
          <a:solidFill>
            <a:srgbClr val="201A74"/>
          </a:solidFill>
        </a:ln>
      </dgm:spPr>
      <dgm:t>
        <a:bodyPr anchor="ctr"/>
        <a:lstStyle/>
        <a:p>
          <a:pPr algn="ctr" latinLnBrk="1"/>
          <a:r>
            <a:rPr lang="en-US" altLang="en-US" dirty="0">
              <a:latin typeface="Hakgyoansim Chulseokbu TTF B" panose="020B0600000101010101" charset="-127"/>
              <a:ea typeface="Hakgyoansim Chulseokbu TTF B" panose="020B0600000101010101" charset="-127"/>
            </a:rPr>
            <a:t>SCF(</a:t>
          </a:r>
          <a:r>
            <a:rPr lang="ko-KR" altLang="en-US" dirty="0">
              <a:latin typeface="Hakgyoansim Chulseokbu TTF B" panose="020B0600000101010101" charset="-127"/>
              <a:ea typeface="Hakgyoansim Chulseokbu TTF B" panose="020B0600000101010101" charset="-127"/>
            </a:rPr>
            <a:t>소비자금융조사</a:t>
          </a:r>
          <a:r>
            <a:rPr lang="en-US" altLang="en-US" dirty="0">
              <a:latin typeface="Hakgyoansim Chulseokbu TTF B" panose="020B0600000101010101" charset="-127"/>
              <a:ea typeface="Hakgyoansim Chulseokbu TTF B" panose="020B0600000101010101" charset="-127"/>
            </a:rPr>
            <a:t>) </a:t>
          </a:r>
          <a:r>
            <a:rPr lang="ko-KR" altLang="en-US" dirty="0">
              <a:latin typeface="Hakgyoansim Chulseokbu TTF B" panose="020B0600000101010101" charset="-127"/>
              <a:ea typeface="Hakgyoansim Chulseokbu TTF B" panose="020B0600000101010101" charset="-127"/>
            </a:rPr>
            <a:t>데이터만 활용으로 인한 표본의 한계</a:t>
          </a:r>
        </a:p>
      </dgm:t>
    </dgm:pt>
    <dgm:pt modelId="{4E597626-1693-4C3A-B61D-AA5F133C0CA4}" type="parTrans" cxnId="{DE729BE4-5C64-40DD-95E1-72D4418B2CA8}">
      <dgm:prSet/>
      <dgm:spPr/>
      <dgm:t>
        <a:bodyPr/>
        <a:lstStyle/>
        <a:p>
          <a:pPr latinLnBrk="1"/>
          <a:endParaRPr lang="ko-KR" altLang="en-US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11ED6A08-E9EA-4C66-9541-F6949A87B2D5}" type="sibTrans" cxnId="{DE729BE4-5C64-40DD-95E1-72D4418B2CA8}">
      <dgm:prSet/>
      <dgm:spPr/>
      <dgm:t>
        <a:bodyPr/>
        <a:lstStyle/>
        <a:p>
          <a:pPr latinLnBrk="1"/>
          <a:endParaRPr lang="ko-KR" altLang="en-US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A259F88B-8BE9-4A99-8CDE-31D5F2E694F5}">
      <dgm:prSet phldrT="[텍스트]"/>
      <dgm:spPr>
        <a:ln w="63500">
          <a:solidFill>
            <a:srgbClr val="201A74"/>
          </a:solidFill>
        </a:ln>
      </dgm:spPr>
      <dgm:t>
        <a:bodyPr anchor="ctr"/>
        <a:lstStyle/>
        <a:p>
          <a:pPr algn="ctr" latinLnBrk="1"/>
          <a:r>
            <a:rPr lang="ko-KR" altLang="en-US" dirty="0">
              <a:latin typeface="Hakgyoansim Chulseokbu TTF B" panose="020B0600000101010101" charset="-127"/>
              <a:ea typeface="Hakgyoansim Chulseokbu TTF B" panose="020B0600000101010101" charset="-127"/>
            </a:rPr>
            <a:t>사용자 실제 금융 거래 내역 데이터 부족</a:t>
          </a:r>
        </a:p>
      </dgm:t>
    </dgm:pt>
    <dgm:pt modelId="{595295D5-2E8A-40C9-A0DE-BF87440FBE04}" type="parTrans" cxnId="{3509DEC0-8522-442E-9744-0277AEC2EAAD}">
      <dgm:prSet/>
      <dgm:spPr/>
      <dgm:t>
        <a:bodyPr/>
        <a:lstStyle/>
        <a:p>
          <a:pPr latinLnBrk="1"/>
          <a:endParaRPr lang="ko-KR" altLang="en-US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DE3E8D94-AB73-414F-95E3-9F9044E1FC5E}" type="sibTrans" cxnId="{3509DEC0-8522-442E-9744-0277AEC2EAAD}">
      <dgm:prSet/>
      <dgm:spPr/>
      <dgm:t>
        <a:bodyPr/>
        <a:lstStyle/>
        <a:p>
          <a:pPr latinLnBrk="1"/>
          <a:endParaRPr lang="ko-KR" altLang="en-US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8C16FA2F-3CF0-44AE-B8DC-D648A182B0FB}">
      <dgm:prSet phldrT="[텍스트]"/>
      <dgm:spPr>
        <a:ln w="63500">
          <a:solidFill>
            <a:srgbClr val="201A74"/>
          </a:solidFill>
        </a:ln>
      </dgm:spPr>
      <dgm:t>
        <a:bodyPr/>
        <a:lstStyle/>
        <a:p>
          <a:pPr latinLnBrk="1"/>
          <a:r>
            <a:rPr lang="ko-KR" altLang="en-US" dirty="0">
              <a:latin typeface="Hakgyoansim Chulseokbu TTF B" panose="020B0600000101010101" charset="-127"/>
              <a:ea typeface="Hakgyoansim Chulseokbu TTF B" panose="020B0600000101010101" charset="-127"/>
            </a:rPr>
            <a:t>시스템 구조적 한계</a:t>
          </a:r>
        </a:p>
      </dgm:t>
    </dgm:pt>
    <dgm:pt modelId="{D476C045-EA26-4130-B51F-0AC4B1AF58AE}" type="parTrans" cxnId="{207AB0FC-0D4C-4351-A024-DD8FBDE4F920}">
      <dgm:prSet/>
      <dgm:spPr/>
      <dgm:t>
        <a:bodyPr/>
        <a:lstStyle/>
        <a:p>
          <a:pPr latinLnBrk="1"/>
          <a:endParaRPr lang="ko-KR" altLang="en-US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343EA96C-A742-4387-B248-F9F04C300E9D}" type="sibTrans" cxnId="{207AB0FC-0D4C-4351-A024-DD8FBDE4F920}">
      <dgm:prSet/>
      <dgm:spPr/>
      <dgm:t>
        <a:bodyPr/>
        <a:lstStyle/>
        <a:p>
          <a:pPr latinLnBrk="1"/>
          <a:endParaRPr lang="ko-KR" altLang="en-US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86C873CF-2C9F-43C9-A0BB-6C73906E4A83}">
      <dgm:prSet phldrT="[텍스트]"/>
      <dgm:spPr>
        <a:ln w="63500">
          <a:solidFill>
            <a:srgbClr val="201A74"/>
          </a:solidFill>
        </a:ln>
      </dgm:spPr>
      <dgm:t>
        <a:bodyPr anchor="ctr"/>
        <a:lstStyle/>
        <a:p>
          <a:pPr algn="ctr" latinLnBrk="1"/>
          <a:r>
            <a:rPr lang="ko-KR" altLang="en-US" dirty="0">
              <a:latin typeface="Hakgyoansim Chulseokbu TTF B" panose="020B0600000101010101" charset="-127"/>
              <a:ea typeface="Hakgyoansim Chulseokbu TTF B" panose="020B0600000101010101" charset="-127"/>
            </a:rPr>
            <a:t>보안 및 개인정보 보호 수준의 한계</a:t>
          </a:r>
        </a:p>
      </dgm:t>
    </dgm:pt>
    <dgm:pt modelId="{2ED40513-B33A-4DFB-9467-5FF2438C6B45}" type="parTrans" cxnId="{A96862CE-467F-4B87-A503-553ECAFEC7AD}">
      <dgm:prSet/>
      <dgm:spPr/>
      <dgm:t>
        <a:bodyPr/>
        <a:lstStyle/>
        <a:p>
          <a:pPr latinLnBrk="1"/>
          <a:endParaRPr lang="ko-KR" altLang="en-US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09B8407F-624F-4AF3-B431-AE888D82BF1A}" type="sibTrans" cxnId="{A96862CE-467F-4B87-A503-553ECAFEC7AD}">
      <dgm:prSet/>
      <dgm:spPr/>
      <dgm:t>
        <a:bodyPr/>
        <a:lstStyle/>
        <a:p>
          <a:pPr latinLnBrk="1"/>
          <a:endParaRPr lang="ko-KR" altLang="en-US">
            <a:latin typeface="Hakgyoansim Chulseokbu TTF B" panose="020B0600000101010101" charset="-127"/>
            <a:ea typeface="Hakgyoansim Chulseokbu TTF B" panose="020B0600000101010101" charset="-127"/>
          </a:endParaRPr>
        </a:p>
      </dgm:t>
    </dgm:pt>
    <dgm:pt modelId="{08F235AB-B425-446F-9732-9ED1F2A56FE7}">
      <dgm:prSet phldrT="[텍스트]"/>
      <dgm:spPr>
        <a:ln w="63500">
          <a:solidFill>
            <a:srgbClr val="201A74"/>
          </a:solidFill>
        </a:ln>
      </dgm:spPr>
      <dgm:t>
        <a:bodyPr anchor="ctr"/>
        <a:lstStyle/>
        <a:p>
          <a:pPr algn="ctr" latinLnBrk="1"/>
          <a:r>
            <a:rPr lang="ko-KR" altLang="en-US" dirty="0">
              <a:latin typeface="Hakgyoansim Chulseokbu TTF B" panose="020B0600000101010101" charset="-127"/>
              <a:ea typeface="Hakgyoansim Chulseokbu TTF B" panose="020B0600000101010101" charset="-127"/>
            </a:rPr>
            <a:t>실시간 시장 분석 기능 부재</a:t>
          </a:r>
        </a:p>
      </dgm:t>
    </dgm:pt>
    <dgm:pt modelId="{D7C9A248-7292-4178-B765-1D72A769094A}" type="parTrans" cxnId="{482F89FC-4D07-4DB9-8E4B-A1BDF8578B4C}">
      <dgm:prSet/>
      <dgm:spPr/>
      <dgm:t>
        <a:bodyPr/>
        <a:lstStyle/>
        <a:p>
          <a:pPr latinLnBrk="1"/>
          <a:endParaRPr lang="ko-KR" altLang="en-US"/>
        </a:p>
      </dgm:t>
    </dgm:pt>
    <dgm:pt modelId="{CC121B3A-AE10-40ED-9F58-3FA0875CC305}" type="sibTrans" cxnId="{482F89FC-4D07-4DB9-8E4B-A1BDF8578B4C}">
      <dgm:prSet/>
      <dgm:spPr/>
      <dgm:t>
        <a:bodyPr/>
        <a:lstStyle/>
        <a:p>
          <a:pPr latinLnBrk="1"/>
          <a:endParaRPr lang="ko-KR" altLang="en-US"/>
        </a:p>
      </dgm:t>
    </dgm:pt>
    <dgm:pt modelId="{C1F06264-CA39-417A-88DA-A21201D78305}" type="pres">
      <dgm:prSet presAssocID="{7033DCF8-1583-4398-9C62-00DB5F93A9C7}" presName="Name0" presStyleCnt="0">
        <dgm:presLayoutVars>
          <dgm:dir/>
          <dgm:animLvl val="lvl"/>
          <dgm:resizeHandles/>
        </dgm:presLayoutVars>
      </dgm:prSet>
      <dgm:spPr/>
    </dgm:pt>
    <dgm:pt modelId="{E919236C-82F4-4337-9B75-FAE33A59E4DA}" type="pres">
      <dgm:prSet presAssocID="{A53E5BF4-E045-4E91-9477-3F9E657FAD33}" presName="linNode" presStyleCnt="0"/>
      <dgm:spPr/>
    </dgm:pt>
    <dgm:pt modelId="{092FE6A0-31D7-482E-8936-4BF6E48D8630}" type="pres">
      <dgm:prSet presAssocID="{A53E5BF4-E045-4E91-9477-3F9E657FAD33}" presName="parentShp" presStyleLbl="node1" presStyleIdx="0" presStyleCnt="2">
        <dgm:presLayoutVars>
          <dgm:bulletEnabled val="1"/>
        </dgm:presLayoutVars>
      </dgm:prSet>
      <dgm:spPr/>
    </dgm:pt>
    <dgm:pt modelId="{9A015936-88EA-4414-8C08-C8BA36B12189}" type="pres">
      <dgm:prSet presAssocID="{A53E5BF4-E045-4E91-9477-3F9E657FAD33}" presName="childShp" presStyleLbl="bgAccFollowNode1" presStyleIdx="0" presStyleCnt="2">
        <dgm:presLayoutVars>
          <dgm:bulletEnabled val="1"/>
        </dgm:presLayoutVars>
      </dgm:prSet>
      <dgm:spPr/>
    </dgm:pt>
    <dgm:pt modelId="{5AF75B07-0935-47C2-ACB6-5A06453D4A4A}" type="pres">
      <dgm:prSet presAssocID="{3513E26E-68EA-4E3B-8285-706ADEA26C65}" presName="spacing" presStyleCnt="0"/>
      <dgm:spPr/>
    </dgm:pt>
    <dgm:pt modelId="{57960289-17B1-467D-93D8-5205E7103637}" type="pres">
      <dgm:prSet presAssocID="{8C16FA2F-3CF0-44AE-B8DC-D648A182B0FB}" presName="linNode" presStyleCnt="0"/>
      <dgm:spPr/>
    </dgm:pt>
    <dgm:pt modelId="{FA29D2AD-7708-49C3-AFE5-69647AFA0D24}" type="pres">
      <dgm:prSet presAssocID="{8C16FA2F-3CF0-44AE-B8DC-D648A182B0FB}" presName="parentShp" presStyleLbl="node1" presStyleIdx="1" presStyleCnt="2">
        <dgm:presLayoutVars>
          <dgm:bulletEnabled val="1"/>
        </dgm:presLayoutVars>
      </dgm:prSet>
      <dgm:spPr/>
    </dgm:pt>
    <dgm:pt modelId="{8BFDB4AD-5E34-4D13-A5B9-91A97F250B01}" type="pres">
      <dgm:prSet presAssocID="{8C16FA2F-3CF0-44AE-B8DC-D648A182B0FB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55B78F0B-5EDA-4FA5-AF9C-D0927DFBAFB6}" type="presOf" srcId="{A53E5BF4-E045-4E91-9477-3F9E657FAD33}" destId="{092FE6A0-31D7-482E-8936-4BF6E48D8630}" srcOrd="0" destOrd="0" presId="urn:microsoft.com/office/officeart/2005/8/layout/vList6"/>
    <dgm:cxn modelId="{D47C7A1D-8F31-4479-9C0F-7344744072DA}" type="presOf" srcId="{86C873CF-2C9F-43C9-A0BB-6C73906E4A83}" destId="{8BFDB4AD-5E34-4D13-A5B9-91A97F250B01}" srcOrd="0" destOrd="0" presId="urn:microsoft.com/office/officeart/2005/8/layout/vList6"/>
    <dgm:cxn modelId="{F95BE047-9936-4EEA-8500-35F87CF6D710}" type="presOf" srcId="{AA986168-D46E-4A9E-921E-2E92BEB06D69}" destId="{9A015936-88EA-4414-8C08-C8BA36B12189}" srcOrd="0" destOrd="0" presId="urn:microsoft.com/office/officeart/2005/8/layout/vList6"/>
    <dgm:cxn modelId="{47D8E16C-20F8-487D-91D0-A3CE1635F2DB}" type="presOf" srcId="{8C16FA2F-3CF0-44AE-B8DC-D648A182B0FB}" destId="{FA29D2AD-7708-49C3-AFE5-69647AFA0D24}" srcOrd="0" destOrd="0" presId="urn:microsoft.com/office/officeart/2005/8/layout/vList6"/>
    <dgm:cxn modelId="{6E34B187-55DC-4D0A-A280-7775C32A297B}" type="presOf" srcId="{A259F88B-8BE9-4A99-8CDE-31D5F2E694F5}" destId="{9A015936-88EA-4414-8C08-C8BA36B12189}" srcOrd="0" destOrd="1" presId="urn:microsoft.com/office/officeart/2005/8/layout/vList6"/>
    <dgm:cxn modelId="{8BCBE28D-BB06-47BB-B7BC-ACF12658B2A8}" type="presOf" srcId="{08F235AB-B425-446F-9732-9ED1F2A56FE7}" destId="{8BFDB4AD-5E34-4D13-A5B9-91A97F250B01}" srcOrd="0" destOrd="1" presId="urn:microsoft.com/office/officeart/2005/8/layout/vList6"/>
    <dgm:cxn modelId="{E126FDB1-5143-4F29-857F-DA0CE1062EB1}" srcId="{7033DCF8-1583-4398-9C62-00DB5F93A9C7}" destId="{A53E5BF4-E045-4E91-9477-3F9E657FAD33}" srcOrd="0" destOrd="0" parTransId="{CCCCED03-5E99-48A5-9C2E-BD6CEE8A50FC}" sibTransId="{3513E26E-68EA-4E3B-8285-706ADEA26C65}"/>
    <dgm:cxn modelId="{3509DEC0-8522-442E-9744-0277AEC2EAAD}" srcId="{A53E5BF4-E045-4E91-9477-3F9E657FAD33}" destId="{A259F88B-8BE9-4A99-8CDE-31D5F2E694F5}" srcOrd="1" destOrd="0" parTransId="{595295D5-2E8A-40C9-A0DE-BF87440FBE04}" sibTransId="{DE3E8D94-AB73-414F-95E3-9F9044E1FC5E}"/>
    <dgm:cxn modelId="{75668ACB-66FC-4969-817B-0E02E01900C2}" type="presOf" srcId="{7033DCF8-1583-4398-9C62-00DB5F93A9C7}" destId="{C1F06264-CA39-417A-88DA-A21201D78305}" srcOrd="0" destOrd="0" presId="urn:microsoft.com/office/officeart/2005/8/layout/vList6"/>
    <dgm:cxn modelId="{A96862CE-467F-4B87-A503-553ECAFEC7AD}" srcId="{8C16FA2F-3CF0-44AE-B8DC-D648A182B0FB}" destId="{86C873CF-2C9F-43C9-A0BB-6C73906E4A83}" srcOrd="0" destOrd="0" parTransId="{2ED40513-B33A-4DFB-9467-5FF2438C6B45}" sibTransId="{09B8407F-624F-4AF3-B431-AE888D82BF1A}"/>
    <dgm:cxn modelId="{DE729BE4-5C64-40DD-95E1-72D4418B2CA8}" srcId="{A53E5BF4-E045-4E91-9477-3F9E657FAD33}" destId="{AA986168-D46E-4A9E-921E-2E92BEB06D69}" srcOrd="0" destOrd="0" parTransId="{4E597626-1693-4C3A-B61D-AA5F133C0CA4}" sibTransId="{11ED6A08-E9EA-4C66-9541-F6949A87B2D5}"/>
    <dgm:cxn modelId="{482F89FC-4D07-4DB9-8E4B-A1BDF8578B4C}" srcId="{8C16FA2F-3CF0-44AE-B8DC-D648A182B0FB}" destId="{08F235AB-B425-446F-9732-9ED1F2A56FE7}" srcOrd="1" destOrd="0" parTransId="{D7C9A248-7292-4178-B765-1D72A769094A}" sibTransId="{CC121B3A-AE10-40ED-9F58-3FA0875CC305}"/>
    <dgm:cxn modelId="{207AB0FC-0D4C-4351-A024-DD8FBDE4F920}" srcId="{7033DCF8-1583-4398-9C62-00DB5F93A9C7}" destId="{8C16FA2F-3CF0-44AE-B8DC-D648A182B0FB}" srcOrd="1" destOrd="0" parTransId="{D476C045-EA26-4130-B51F-0AC4B1AF58AE}" sibTransId="{343EA96C-A742-4387-B248-F9F04C300E9D}"/>
    <dgm:cxn modelId="{804A3FA7-F13E-4FAA-83BB-52887C7BB3E8}" type="presParOf" srcId="{C1F06264-CA39-417A-88DA-A21201D78305}" destId="{E919236C-82F4-4337-9B75-FAE33A59E4DA}" srcOrd="0" destOrd="0" presId="urn:microsoft.com/office/officeart/2005/8/layout/vList6"/>
    <dgm:cxn modelId="{882BD0FF-BF2F-49A9-85DA-1E68A0CC76F1}" type="presParOf" srcId="{E919236C-82F4-4337-9B75-FAE33A59E4DA}" destId="{092FE6A0-31D7-482E-8936-4BF6E48D8630}" srcOrd="0" destOrd="0" presId="urn:microsoft.com/office/officeart/2005/8/layout/vList6"/>
    <dgm:cxn modelId="{E7A667A5-1019-4987-9116-54E9444B030F}" type="presParOf" srcId="{E919236C-82F4-4337-9B75-FAE33A59E4DA}" destId="{9A015936-88EA-4414-8C08-C8BA36B12189}" srcOrd="1" destOrd="0" presId="urn:microsoft.com/office/officeart/2005/8/layout/vList6"/>
    <dgm:cxn modelId="{21E2273D-C862-4946-993D-494542F9326F}" type="presParOf" srcId="{C1F06264-CA39-417A-88DA-A21201D78305}" destId="{5AF75B07-0935-47C2-ACB6-5A06453D4A4A}" srcOrd="1" destOrd="0" presId="urn:microsoft.com/office/officeart/2005/8/layout/vList6"/>
    <dgm:cxn modelId="{8B959600-4CCF-44AD-9BB2-AF478F38B9C2}" type="presParOf" srcId="{C1F06264-CA39-417A-88DA-A21201D78305}" destId="{57960289-17B1-467D-93D8-5205E7103637}" srcOrd="2" destOrd="0" presId="urn:microsoft.com/office/officeart/2005/8/layout/vList6"/>
    <dgm:cxn modelId="{C70D38EC-CE31-44FA-9D82-87B36DCA8198}" type="presParOf" srcId="{57960289-17B1-467D-93D8-5205E7103637}" destId="{FA29D2AD-7708-49C3-AFE5-69647AFA0D24}" srcOrd="0" destOrd="0" presId="urn:microsoft.com/office/officeart/2005/8/layout/vList6"/>
    <dgm:cxn modelId="{89A17F18-E7F1-4D7D-928F-94573DF8D35C}" type="presParOf" srcId="{57960289-17B1-467D-93D8-5205E7103637}" destId="{8BFDB4AD-5E34-4D13-A5B9-91A97F250B01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0E2FCE-305D-4B4C-9785-1509E737327C}">
      <dsp:nvSpPr>
        <dsp:cNvPr id="0" name=""/>
        <dsp:cNvSpPr/>
      </dsp:nvSpPr>
      <dsp:spPr>
        <a:xfrm>
          <a:off x="7069884" y="3317407"/>
          <a:ext cx="5213069" cy="5213069"/>
        </a:xfrm>
        <a:prstGeom prst="gear9">
          <a:avLst/>
        </a:prstGeom>
        <a:solidFill>
          <a:srgbClr val="201A74">
            <a:alpha val="77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400" kern="1200" dirty="0">
            <a:latin typeface="Pretendard SemiBold" panose="020B0600000101010101" charset="-127"/>
            <a:ea typeface="Pretendard SemiBold" panose="020B0600000101010101" charset="-127"/>
          </a:endParaRPr>
        </a:p>
      </dsp:txBody>
      <dsp:txXfrm>
        <a:off x="8117943" y="4538544"/>
        <a:ext cx="3116951" cy="2679625"/>
      </dsp:txXfrm>
    </dsp:sp>
    <dsp:sp modelId="{A77D6FB9-8720-4E54-9CDF-353A48AC9236}">
      <dsp:nvSpPr>
        <dsp:cNvPr id="0" name=""/>
        <dsp:cNvSpPr/>
      </dsp:nvSpPr>
      <dsp:spPr>
        <a:xfrm>
          <a:off x="3855942" y="2085227"/>
          <a:ext cx="3791323" cy="3791323"/>
        </a:xfrm>
        <a:prstGeom prst="gear6">
          <a:avLst/>
        </a:prstGeom>
        <a:solidFill>
          <a:srgbClr val="201A74">
            <a:alpha val="77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500" kern="1200" dirty="0">
            <a:latin typeface="Pretendard SemiBold" panose="020B0600000101010101" charset="-127"/>
            <a:ea typeface="Pretendard SemiBold" panose="020B0600000101010101" charset="-127"/>
          </a:endParaRPr>
        </a:p>
      </dsp:txBody>
      <dsp:txXfrm>
        <a:off x="4810419" y="3045473"/>
        <a:ext cx="1882369" cy="1870831"/>
      </dsp:txXfrm>
    </dsp:sp>
    <dsp:sp modelId="{09C39FE9-A3D7-4AFC-9FA0-D87E3B5AB3A1}">
      <dsp:nvSpPr>
        <dsp:cNvPr id="0" name=""/>
        <dsp:cNvSpPr/>
      </dsp:nvSpPr>
      <dsp:spPr>
        <a:xfrm>
          <a:off x="7532333" y="2314157"/>
          <a:ext cx="6412075" cy="6412075"/>
        </a:xfrm>
        <a:prstGeom prst="circularArrow">
          <a:avLst>
            <a:gd name="adj1" fmla="val 4878"/>
            <a:gd name="adj2" fmla="val 312630"/>
            <a:gd name="adj3" fmla="val 3419643"/>
            <a:gd name="adj4" fmla="val 14880937"/>
            <a:gd name="adj5" fmla="val 5691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4D387-5EB5-449E-B55D-BF3EE72C6B49}">
      <dsp:nvSpPr>
        <dsp:cNvPr id="0" name=""/>
        <dsp:cNvSpPr/>
      </dsp:nvSpPr>
      <dsp:spPr>
        <a:xfrm>
          <a:off x="3184456" y="1223674"/>
          <a:ext cx="4848154" cy="484815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7B64F-FA38-4D3F-B64F-836306D0D16E}">
      <dsp:nvSpPr>
        <dsp:cNvPr id="0" name=""/>
        <dsp:cNvSpPr/>
      </dsp:nvSpPr>
      <dsp:spPr>
        <a:xfrm>
          <a:off x="-7410571" y="-1132550"/>
          <a:ext cx="8818300" cy="8818300"/>
        </a:xfrm>
        <a:prstGeom prst="blockArc">
          <a:avLst>
            <a:gd name="adj1" fmla="val 18900000"/>
            <a:gd name="adj2" fmla="val 2700000"/>
            <a:gd name="adj3" fmla="val 245"/>
          </a:avLst>
        </a:prstGeom>
        <a:noFill/>
        <a:ln w="2540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4362F-78BE-483E-841B-C0193F2CB457}">
      <dsp:nvSpPr>
        <dsp:cNvPr id="0" name=""/>
        <dsp:cNvSpPr/>
      </dsp:nvSpPr>
      <dsp:spPr>
        <a:xfrm>
          <a:off x="614555" y="409443"/>
          <a:ext cx="12816443" cy="819412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5080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0408" tIns="73660" rIns="73660" bIns="7366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예금 상품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en-US" altLang="ko-KR" sz="2900" kern="12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bank_deposits.json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)-</a:t>
          </a:r>
          <a:r>
            <a:rPr lang="ko-KR" altLang="en-US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금융감독원 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API</a:t>
          </a:r>
          <a:endParaRPr lang="ko-KR" altLang="en-US" sz="2900" kern="1200" dirty="0">
            <a:solidFill>
              <a:srgbClr val="201A74"/>
            </a:solidFill>
            <a:latin typeface="Hakgyoansim Chulseokbu TTF B" panose="020B0600000101010101" charset="-127"/>
            <a:ea typeface="Hakgyoansim Chulseokbu TTF B" panose="020B0600000101010101" charset="-127"/>
          </a:endParaRPr>
        </a:p>
      </dsp:txBody>
      <dsp:txXfrm>
        <a:off x="614555" y="409443"/>
        <a:ext cx="12816443" cy="819412"/>
      </dsp:txXfrm>
    </dsp:sp>
    <dsp:sp modelId="{00B213A0-ABB7-4B39-A503-97818FA4DC0D}">
      <dsp:nvSpPr>
        <dsp:cNvPr id="0" name=""/>
        <dsp:cNvSpPr/>
      </dsp:nvSpPr>
      <dsp:spPr>
        <a:xfrm>
          <a:off x="102422" y="307017"/>
          <a:ext cx="1024265" cy="10242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080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390AB-CE79-4344-83D6-3BB078B2E681}">
      <dsp:nvSpPr>
        <dsp:cNvPr id="0" name=""/>
        <dsp:cNvSpPr/>
      </dsp:nvSpPr>
      <dsp:spPr>
        <a:xfrm>
          <a:off x="1201722" y="1638168"/>
          <a:ext cx="12229277" cy="819412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5080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0408" tIns="73660" rIns="73660" bIns="7366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적금 상품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en-US" altLang="ko-KR" sz="2900" kern="12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bank_savings.json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)-</a:t>
          </a:r>
          <a:r>
            <a:rPr lang="ko-KR" altLang="en-US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금융감독원 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API</a:t>
          </a:r>
          <a:endParaRPr lang="ko-KR" altLang="en-US" sz="2900" kern="1200" dirty="0">
            <a:solidFill>
              <a:srgbClr val="201A74"/>
            </a:solidFill>
            <a:latin typeface="Hakgyoansim Chulseokbu TTF B" panose="020B0600000101010101" charset="-127"/>
            <a:ea typeface="Hakgyoansim Chulseokbu TTF B" panose="020B0600000101010101" charset="-127"/>
          </a:endParaRPr>
        </a:p>
      </dsp:txBody>
      <dsp:txXfrm>
        <a:off x="1201722" y="1638168"/>
        <a:ext cx="12229277" cy="819412"/>
      </dsp:txXfrm>
    </dsp:sp>
    <dsp:sp modelId="{2E0A1813-D966-47BF-864C-198CD814ED54}">
      <dsp:nvSpPr>
        <dsp:cNvPr id="0" name=""/>
        <dsp:cNvSpPr/>
      </dsp:nvSpPr>
      <dsp:spPr>
        <a:xfrm>
          <a:off x="689589" y="1535742"/>
          <a:ext cx="1024265" cy="10242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080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EB09D8-BD91-4C0C-B6C8-31A936034AB9}">
      <dsp:nvSpPr>
        <dsp:cNvPr id="0" name=""/>
        <dsp:cNvSpPr/>
      </dsp:nvSpPr>
      <dsp:spPr>
        <a:xfrm>
          <a:off x="1381935" y="2866893"/>
          <a:ext cx="12049064" cy="819412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5080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0408" tIns="73660" rIns="73660" bIns="7366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펀드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en-US" altLang="ko-KR" sz="2900" kern="12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funds.json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)-ChatGPT </a:t>
          </a:r>
          <a:r>
            <a:rPr lang="ko-KR" altLang="en-US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정적데이터</a:t>
          </a:r>
        </a:p>
      </dsp:txBody>
      <dsp:txXfrm>
        <a:off x="1381935" y="2866893"/>
        <a:ext cx="12049064" cy="819412"/>
      </dsp:txXfrm>
    </dsp:sp>
    <dsp:sp modelId="{E58878CA-EAC8-43C8-836E-43C449C29230}">
      <dsp:nvSpPr>
        <dsp:cNvPr id="0" name=""/>
        <dsp:cNvSpPr/>
      </dsp:nvSpPr>
      <dsp:spPr>
        <a:xfrm>
          <a:off x="869802" y="2764467"/>
          <a:ext cx="1024265" cy="10242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080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AF435-B626-44F8-A39C-DB8CB7709FC7}">
      <dsp:nvSpPr>
        <dsp:cNvPr id="0" name=""/>
        <dsp:cNvSpPr/>
      </dsp:nvSpPr>
      <dsp:spPr>
        <a:xfrm>
          <a:off x="1201722" y="4095618"/>
          <a:ext cx="12229277" cy="819412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5080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0408" tIns="73660" rIns="73660" bIns="7366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주식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en-US" altLang="ko-KR" sz="2900" kern="12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stocks.json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) -ChatGPT </a:t>
          </a:r>
          <a:r>
            <a:rPr lang="ko-KR" altLang="en-US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정적데이터</a:t>
          </a:r>
        </a:p>
      </dsp:txBody>
      <dsp:txXfrm>
        <a:off x="1201722" y="4095618"/>
        <a:ext cx="12229277" cy="819412"/>
      </dsp:txXfrm>
    </dsp:sp>
    <dsp:sp modelId="{38F31432-6117-494F-B657-35B47AB4C012}">
      <dsp:nvSpPr>
        <dsp:cNvPr id="0" name=""/>
        <dsp:cNvSpPr/>
      </dsp:nvSpPr>
      <dsp:spPr>
        <a:xfrm>
          <a:off x="689589" y="3993192"/>
          <a:ext cx="1024265" cy="10242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080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9D4E3E-1BD5-412F-9806-78C972E792D2}">
      <dsp:nvSpPr>
        <dsp:cNvPr id="0" name=""/>
        <dsp:cNvSpPr/>
      </dsp:nvSpPr>
      <dsp:spPr>
        <a:xfrm>
          <a:off x="614555" y="5324343"/>
          <a:ext cx="12816443" cy="819412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5080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0408" tIns="73660" rIns="73660" bIns="7366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머니마켓펀드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en-US" altLang="ko-KR" sz="2900" kern="1200" dirty="0" err="1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money_market_funds.json</a:t>
          </a:r>
          <a:r>
            <a:rPr lang="en-US" altLang="ko-KR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) -ChatGPT </a:t>
          </a:r>
          <a:r>
            <a:rPr lang="ko-KR" altLang="en-US" sz="2900" kern="12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rPr>
            <a:t>정적데이터</a:t>
          </a:r>
        </a:p>
      </dsp:txBody>
      <dsp:txXfrm>
        <a:off x="614555" y="5324343"/>
        <a:ext cx="12816443" cy="819412"/>
      </dsp:txXfrm>
    </dsp:sp>
    <dsp:sp modelId="{8EED4C0C-09F5-4ED2-B3C5-6874A15BAEDF}">
      <dsp:nvSpPr>
        <dsp:cNvPr id="0" name=""/>
        <dsp:cNvSpPr/>
      </dsp:nvSpPr>
      <dsp:spPr>
        <a:xfrm>
          <a:off x="102422" y="5221917"/>
          <a:ext cx="1024265" cy="10242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080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4F392-D5B9-40A7-9FFF-14B8E6A44F3F}">
      <dsp:nvSpPr>
        <dsp:cNvPr id="0" name=""/>
        <dsp:cNvSpPr/>
      </dsp:nvSpPr>
      <dsp:spPr>
        <a:xfrm>
          <a:off x="375437" y="400671"/>
          <a:ext cx="5017791" cy="1568059"/>
        </a:xfrm>
        <a:prstGeom prst="rect">
          <a:avLst/>
        </a:prstGeom>
        <a:solidFill>
          <a:schemeClr val="bg1">
            <a:alpha val="40000"/>
          </a:schemeClr>
        </a:solidFill>
        <a:ln w="60325" cap="flat" cmpd="sng" algn="ctr">
          <a:solidFill>
            <a:srgbClr val="0000CC"/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099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MMMF</a:t>
          </a:r>
        </a:p>
        <a:p>
          <a:pPr marL="0" lvl="0" indent="0" algn="ctr" defTabSz="14224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ko-KR" altLang="en-US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단기금융상품펀드</a:t>
          </a: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)</a:t>
          </a:r>
          <a:endParaRPr lang="ko-KR" altLang="en-US" sz="3200" kern="1200" dirty="0">
            <a:latin typeface="Hakgyoansim Chulseokbu TTF B" panose="020B0600000101010101" charset="-127"/>
            <a:ea typeface="Hakgyoansim Chulseokbu TTF B" panose="020B0600000101010101" charset="-127"/>
          </a:endParaRPr>
        </a:p>
      </dsp:txBody>
      <dsp:txXfrm>
        <a:off x="375437" y="400671"/>
        <a:ext cx="5017791" cy="1568059"/>
      </dsp:txXfrm>
    </dsp:sp>
    <dsp:sp modelId="{4C55B4B8-CA0C-4BF5-8218-5C27FF87AB6F}">
      <dsp:nvSpPr>
        <dsp:cNvPr id="0" name=""/>
        <dsp:cNvSpPr/>
      </dsp:nvSpPr>
      <dsp:spPr>
        <a:xfrm>
          <a:off x="166362" y="174157"/>
          <a:ext cx="1097641" cy="1646462"/>
        </a:xfrm>
        <a:prstGeom prst="rect">
          <a:avLst/>
        </a:prstGeom>
        <a:solidFill>
          <a:schemeClr val="bg1">
            <a:lumMod val="95000"/>
          </a:schemeClr>
        </a:solidFill>
        <a:ln w="47625" cap="flat" cmpd="sng" algn="ctr">
          <a:solidFill>
            <a:srgbClr val="0000CC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578E5B3-6C10-410B-9701-0369F2E2AAE1}">
      <dsp:nvSpPr>
        <dsp:cNvPr id="0" name=""/>
        <dsp:cNvSpPr/>
      </dsp:nvSpPr>
      <dsp:spPr>
        <a:xfrm>
          <a:off x="5787142" y="401956"/>
          <a:ext cx="5017791" cy="1568059"/>
        </a:xfrm>
        <a:prstGeom prst="rect">
          <a:avLst/>
        </a:prstGeom>
        <a:solidFill>
          <a:schemeClr val="bg1">
            <a:alpha val="40000"/>
          </a:schemeClr>
        </a:solidFill>
        <a:ln w="60325" cap="flat" cmpd="sng" algn="ctr">
          <a:solidFill>
            <a:srgbClr val="0000CC"/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3962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CDS</a:t>
          </a:r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ko-KR" altLang="en-US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양도성예금증서</a:t>
          </a: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)</a:t>
          </a:r>
          <a:endParaRPr lang="ko-KR" altLang="en-US" sz="3200" kern="1200" dirty="0">
            <a:latin typeface="Hakgyoansim Chulseokbu TTF B" panose="020B0600000101010101" charset="-127"/>
            <a:ea typeface="Hakgyoansim Chulseokbu TTF B" panose="020B0600000101010101" charset="-127"/>
          </a:endParaRPr>
        </a:p>
      </dsp:txBody>
      <dsp:txXfrm>
        <a:off x="5787142" y="401956"/>
        <a:ext cx="5017791" cy="1568059"/>
      </dsp:txXfrm>
    </dsp:sp>
    <dsp:sp modelId="{3A2E2D71-C647-4F45-956C-26C0C926C839}">
      <dsp:nvSpPr>
        <dsp:cNvPr id="0" name=""/>
        <dsp:cNvSpPr/>
      </dsp:nvSpPr>
      <dsp:spPr>
        <a:xfrm>
          <a:off x="5578067" y="175457"/>
          <a:ext cx="1097641" cy="1646462"/>
        </a:xfrm>
        <a:prstGeom prst="rect">
          <a:avLst/>
        </a:prstGeom>
        <a:solidFill>
          <a:schemeClr val="bg1">
            <a:lumMod val="95000"/>
          </a:schemeClr>
        </a:solidFill>
        <a:ln w="47625" cap="flat" cmpd="sng" algn="ctr">
          <a:solidFill>
            <a:srgbClr val="0000CC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9EB65B-0E04-4787-B0CC-2239508A7880}">
      <dsp:nvSpPr>
        <dsp:cNvPr id="0" name=""/>
        <dsp:cNvSpPr/>
      </dsp:nvSpPr>
      <dsp:spPr>
        <a:xfrm>
          <a:off x="11198847" y="400671"/>
          <a:ext cx="5017791" cy="1568059"/>
        </a:xfrm>
        <a:prstGeom prst="rect">
          <a:avLst/>
        </a:prstGeom>
        <a:solidFill>
          <a:schemeClr val="bg1">
            <a:alpha val="40000"/>
          </a:schemeClr>
        </a:solidFill>
        <a:ln w="60325" cap="flat" cmpd="sng" algn="ctr">
          <a:solidFill>
            <a:srgbClr val="0000CC"/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3962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STOCKS(</a:t>
          </a:r>
          <a:r>
            <a:rPr lang="ko-KR" altLang="en-US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주식</a:t>
          </a: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)</a:t>
          </a:r>
          <a:endParaRPr lang="ko-KR" altLang="en-US" sz="3200" kern="1200" dirty="0">
            <a:latin typeface="Hakgyoansim Chulseokbu TTF B" panose="020B0600000101010101" charset="-127"/>
            <a:ea typeface="Hakgyoansim Chulseokbu TTF B" panose="020B0600000101010101" charset="-127"/>
          </a:endParaRPr>
        </a:p>
      </dsp:txBody>
      <dsp:txXfrm>
        <a:off x="11198847" y="400671"/>
        <a:ext cx="5017791" cy="1568059"/>
      </dsp:txXfrm>
    </dsp:sp>
    <dsp:sp modelId="{E49BE3E3-60CB-4DE2-B2C7-B40A837339DC}">
      <dsp:nvSpPr>
        <dsp:cNvPr id="0" name=""/>
        <dsp:cNvSpPr/>
      </dsp:nvSpPr>
      <dsp:spPr>
        <a:xfrm>
          <a:off x="10989772" y="174157"/>
          <a:ext cx="1097641" cy="1646462"/>
        </a:xfrm>
        <a:prstGeom prst="rect">
          <a:avLst/>
        </a:prstGeom>
        <a:solidFill>
          <a:schemeClr val="bg1">
            <a:lumMod val="95000"/>
          </a:schemeClr>
        </a:solidFill>
        <a:ln w="47625" cap="flat" cmpd="sng" algn="ctr">
          <a:solidFill>
            <a:srgbClr val="0000CC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5F2060C-A913-4C86-8D20-6CAEB17A6BDC}">
      <dsp:nvSpPr>
        <dsp:cNvPr id="0" name=""/>
        <dsp:cNvSpPr/>
      </dsp:nvSpPr>
      <dsp:spPr>
        <a:xfrm>
          <a:off x="3081289" y="2720901"/>
          <a:ext cx="5017791" cy="1568059"/>
        </a:xfrm>
        <a:prstGeom prst="rect">
          <a:avLst/>
        </a:prstGeom>
        <a:solidFill>
          <a:schemeClr val="bg1">
            <a:alpha val="40000"/>
          </a:schemeClr>
        </a:solidFill>
        <a:ln w="60325" cap="flat" cmpd="sng" algn="ctr">
          <a:solidFill>
            <a:srgbClr val="0000CC"/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3962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NMMF</a:t>
          </a:r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ko-KR" altLang="en-US" sz="3200" kern="1200" dirty="0" err="1">
              <a:latin typeface="Hakgyoansim Chulseokbu TTF B" panose="020B0600000101010101" charset="-127"/>
              <a:ea typeface="Hakgyoansim Chulseokbu TTF B" panose="020B0600000101010101" charset="-127"/>
            </a:rPr>
            <a:t>비머니마켓펀드</a:t>
          </a: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)</a:t>
          </a:r>
          <a:endParaRPr lang="ko-KR" altLang="en-US" sz="3200" kern="1200" dirty="0">
            <a:latin typeface="Hakgyoansim Chulseokbu TTF B" panose="020B0600000101010101" charset="-127"/>
            <a:ea typeface="Hakgyoansim Chulseokbu TTF B" panose="020B0600000101010101" charset="-127"/>
          </a:endParaRPr>
        </a:p>
      </dsp:txBody>
      <dsp:txXfrm>
        <a:off x="3081289" y="2720901"/>
        <a:ext cx="5017791" cy="1568059"/>
      </dsp:txXfrm>
    </dsp:sp>
    <dsp:sp modelId="{CB032C26-05A0-43E7-BD5F-343A0FA0441B}">
      <dsp:nvSpPr>
        <dsp:cNvPr id="0" name=""/>
        <dsp:cNvSpPr/>
      </dsp:nvSpPr>
      <dsp:spPr>
        <a:xfrm>
          <a:off x="2872215" y="2545214"/>
          <a:ext cx="1097641" cy="1646462"/>
        </a:xfrm>
        <a:prstGeom prst="rect">
          <a:avLst/>
        </a:prstGeom>
        <a:solidFill>
          <a:schemeClr val="bg1">
            <a:lumMod val="95000"/>
          </a:schemeClr>
        </a:solidFill>
        <a:ln w="47625" cap="flat" cmpd="sng" algn="ctr">
          <a:solidFill>
            <a:srgbClr val="0000CC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B2789D1-9BE0-4F8E-B51A-D9E8ED456518}">
      <dsp:nvSpPr>
        <dsp:cNvPr id="0" name=""/>
        <dsp:cNvSpPr/>
      </dsp:nvSpPr>
      <dsp:spPr>
        <a:xfrm>
          <a:off x="8492994" y="2720901"/>
          <a:ext cx="5017791" cy="1568059"/>
        </a:xfrm>
        <a:prstGeom prst="rect">
          <a:avLst/>
        </a:prstGeom>
        <a:solidFill>
          <a:schemeClr val="bg1">
            <a:alpha val="40000"/>
          </a:schemeClr>
        </a:solidFill>
        <a:ln w="60325" cap="flat" cmpd="sng" algn="ctr">
          <a:solidFill>
            <a:srgbClr val="0000CC"/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3962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RETQLIQ</a:t>
          </a:r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(</a:t>
          </a:r>
          <a:r>
            <a:rPr lang="ko-KR" altLang="en-US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퇴직준비금</a:t>
          </a:r>
          <a:r>
            <a:rPr lang="en-US" altLang="ko-KR" sz="32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)</a:t>
          </a:r>
          <a:endParaRPr lang="ko-KR" altLang="en-US" sz="3200" kern="1200" dirty="0">
            <a:latin typeface="Hakgyoansim Chulseokbu TTF B" panose="020B0600000101010101" charset="-127"/>
            <a:ea typeface="Hakgyoansim Chulseokbu TTF B" panose="020B0600000101010101" charset="-127"/>
          </a:endParaRPr>
        </a:p>
      </dsp:txBody>
      <dsp:txXfrm>
        <a:off x="8492994" y="2720901"/>
        <a:ext cx="5017791" cy="1568059"/>
      </dsp:txXfrm>
    </dsp:sp>
    <dsp:sp modelId="{1784CD87-B979-4563-8657-F23A0D07F132}">
      <dsp:nvSpPr>
        <dsp:cNvPr id="0" name=""/>
        <dsp:cNvSpPr/>
      </dsp:nvSpPr>
      <dsp:spPr>
        <a:xfrm>
          <a:off x="8283920" y="2545214"/>
          <a:ext cx="1097641" cy="1646462"/>
        </a:xfrm>
        <a:prstGeom prst="rect">
          <a:avLst/>
        </a:prstGeom>
        <a:solidFill>
          <a:schemeClr val="bg1">
            <a:lumMod val="95000"/>
          </a:schemeClr>
        </a:solidFill>
        <a:ln w="47625" cap="flat" cmpd="sng" algn="ctr">
          <a:solidFill>
            <a:srgbClr val="0000CC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5A0C1E-92FC-4371-8973-43F1F4011917}">
      <dsp:nvSpPr>
        <dsp:cNvPr id="0" name=""/>
        <dsp:cNvSpPr/>
      </dsp:nvSpPr>
      <dsp:spPr>
        <a:xfrm>
          <a:off x="3609" y="0"/>
          <a:ext cx="3212083" cy="56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Django DB </a:t>
          </a:r>
          <a:r>
            <a:rPr lang="ko-KR" altLang="en-US" sz="20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프로필</a:t>
          </a:r>
        </a:p>
      </dsp:txBody>
      <dsp:txXfrm>
        <a:off x="285637" y="0"/>
        <a:ext cx="2648027" cy="564056"/>
      </dsp:txXfrm>
    </dsp:sp>
    <dsp:sp modelId="{0151F3E4-780A-4F92-B462-AC6F6A44A158}">
      <dsp:nvSpPr>
        <dsp:cNvPr id="0" name=""/>
        <dsp:cNvSpPr/>
      </dsp:nvSpPr>
      <dsp:spPr>
        <a:xfrm>
          <a:off x="2894483" y="0"/>
          <a:ext cx="3212083" cy="56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룰베이스 분석</a:t>
          </a:r>
        </a:p>
      </dsp:txBody>
      <dsp:txXfrm>
        <a:off x="3176511" y="0"/>
        <a:ext cx="2648027" cy="564056"/>
      </dsp:txXfrm>
    </dsp:sp>
    <dsp:sp modelId="{A3AD55C2-B7A9-4C83-A93F-97F72FF138A3}">
      <dsp:nvSpPr>
        <dsp:cNvPr id="0" name=""/>
        <dsp:cNvSpPr/>
      </dsp:nvSpPr>
      <dsp:spPr>
        <a:xfrm>
          <a:off x="5785358" y="0"/>
          <a:ext cx="3212083" cy="56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latin typeface="Hakgyoansim Chulseokbu TTF B" panose="020B0600000101010101" charset="-127"/>
              <a:ea typeface="Hakgyoansim Chulseokbu TTF B" panose="020B0600000101010101" charset="-127"/>
            </a:rPr>
            <a:t>LightGBM</a:t>
          </a:r>
          <a:endParaRPr lang="ko-KR" altLang="en-US" sz="2000" kern="1200" dirty="0">
            <a:latin typeface="Hakgyoansim Chulseokbu TTF B" panose="020B0600000101010101" charset="-127"/>
            <a:ea typeface="Hakgyoansim Chulseokbu TTF B" panose="020B0600000101010101" charset="-127"/>
          </a:endParaRPr>
        </a:p>
      </dsp:txBody>
      <dsp:txXfrm>
        <a:off x="6067386" y="0"/>
        <a:ext cx="2648027" cy="564056"/>
      </dsp:txXfrm>
    </dsp:sp>
    <dsp:sp modelId="{C8C72AE9-1687-40D4-B916-E0684C19BD5A}">
      <dsp:nvSpPr>
        <dsp:cNvPr id="0" name=""/>
        <dsp:cNvSpPr/>
      </dsp:nvSpPr>
      <dsp:spPr>
        <a:xfrm>
          <a:off x="8676233" y="0"/>
          <a:ext cx="3212083" cy="56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JSON</a:t>
          </a:r>
          <a:r>
            <a:rPr lang="ko-KR" altLang="en-US" sz="20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매칭</a:t>
          </a:r>
        </a:p>
      </dsp:txBody>
      <dsp:txXfrm>
        <a:off x="8958261" y="0"/>
        <a:ext cx="2648027" cy="564056"/>
      </dsp:txXfrm>
    </dsp:sp>
    <dsp:sp modelId="{1558D7C4-16C5-4994-BC32-4DCAC96841CA}">
      <dsp:nvSpPr>
        <dsp:cNvPr id="0" name=""/>
        <dsp:cNvSpPr/>
      </dsp:nvSpPr>
      <dsp:spPr>
        <a:xfrm>
          <a:off x="11567107" y="0"/>
          <a:ext cx="3212083" cy="56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추천</a:t>
          </a:r>
          <a:r>
            <a:rPr lang="en-US" altLang="ko-KR" sz="20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 </a:t>
          </a:r>
          <a:r>
            <a:rPr lang="ko-KR" altLang="en-US" sz="20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완료</a:t>
          </a:r>
        </a:p>
      </dsp:txBody>
      <dsp:txXfrm>
        <a:off x="11849135" y="0"/>
        <a:ext cx="2648027" cy="5640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5A0C1E-92FC-4371-8973-43F1F4011917}">
      <dsp:nvSpPr>
        <dsp:cNvPr id="0" name=""/>
        <dsp:cNvSpPr/>
      </dsp:nvSpPr>
      <dsp:spPr>
        <a:xfrm>
          <a:off x="3584" y="0"/>
          <a:ext cx="3190261" cy="56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자연어 입력</a:t>
          </a:r>
        </a:p>
      </dsp:txBody>
      <dsp:txXfrm>
        <a:off x="285612" y="0"/>
        <a:ext cx="2626205" cy="564056"/>
      </dsp:txXfrm>
    </dsp:sp>
    <dsp:sp modelId="{0151F3E4-780A-4F92-B462-AC6F6A44A158}">
      <dsp:nvSpPr>
        <dsp:cNvPr id="0" name=""/>
        <dsp:cNvSpPr/>
      </dsp:nvSpPr>
      <dsp:spPr>
        <a:xfrm>
          <a:off x="2874820" y="0"/>
          <a:ext cx="3190261" cy="56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 err="1">
              <a:latin typeface="Hakgyoansim Chulseokbu TTF B" panose="020B0600000101010101" charset="-127"/>
              <a:ea typeface="Hakgyoansim Chulseokbu TTF B" panose="020B0600000101010101" charset="-127"/>
            </a:rPr>
            <a:t>정규식</a:t>
          </a:r>
          <a:r>
            <a:rPr lang="ko-KR" altLang="en-US" sz="24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 파싱</a:t>
          </a:r>
        </a:p>
      </dsp:txBody>
      <dsp:txXfrm>
        <a:off x="3156848" y="0"/>
        <a:ext cx="2626205" cy="564056"/>
      </dsp:txXfrm>
    </dsp:sp>
    <dsp:sp modelId="{A3AD55C2-B7A9-4C83-A93F-97F72FF138A3}">
      <dsp:nvSpPr>
        <dsp:cNvPr id="0" name=""/>
        <dsp:cNvSpPr/>
      </dsp:nvSpPr>
      <dsp:spPr>
        <a:xfrm>
          <a:off x="5746055" y="0"/>
          <a:ext cx="3190261" cy="56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 err="1">
              <a:latin typeface="Hakgyoansim Chulseokbu TTF B" panose="020B0600000101010101" charset="-127"/>
              <a:ea typeface="Hakgyoansim Chulseokbu TTF B" panose="020B0600000101010101" charset="-127"/>
            </a:rPr>
            <a:t>LightGBM</a:t>
          </a:r>
          <a:endParaRPr lang="ko-KR" altLang="en-US" sz="2400" kern="1200" dirty="0">
            <a:latin typeface="Hakgyoansim Chulseokbu TTF B" panose="020B0600000101010101" charset="-127"/>
            <a:ea typeface="Hakgyoansim Chulseokbu TTF B" panose="020B0600000101010101" charset="-127"/>
          </a:endParaRPr>
        </a:p>
      </dsp:txBody>
      <dsp:txXfrm>
        <a:off x="6028083" y="0"/>
        <a:ext cx="2626205" cy="564056"/>
      </dsp:txXfrm>
    </dsp:sp>
    <dsp:sp modelId="{C8C72AE9-1687-40D4-B916-E0684C19BD5A}">
      <dsp:nvSpPr>
        <dsp:cNvPr id="0" name=""/>
        <dsp:cNvSpPr/>
      </dsp:nvSpPr>
      <dsp:spPr>
        <a:xfrm>
          <a:off x="8617291" y="0"/>
          <a:ext cx="3190261" cy="56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JSON</a:t>
          </a:r>
          <a:r>
            <a:rPr lang="ko-KR" altLang="en-US" sz="24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매칭</a:t>
          </a:r>
        </a:p>
      </dsp:txBody>
      <dsp:txXfrm>
        <a:off x="8899319" y="0"/>
        <a:ext cx="2626205" cy="564056"/>
      </dsp:txXfrm>
    </dsp:sp>
    <dsp:sp modelId="{1558D7C4-16C5-4994-BC32-4DCAC96841CA}">
      <dsp:nvSpPr>
        <dsp:cNvPr id="0" name=""/>
        <dsp:cNvSpPr/>
      </dsp:nvSpPr>
      <dsp:spPr>
        <a:xfrm>
          <a:off x="11488526" y="0"/>
          <a:ext cx="3190261" cy="56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추천 완료</a:t>
          </a:r>
        </a:p>
      </dsp:txBody>
      <dsp:txXfrm>
        <a:off x="11770554" y="0"/>
        <a:ext cx="2626205" cy="5640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15936-88EA-4414-8C08-C8BA36B12189}">
      <dsp:nvSpPr>
        <dsp:cNvPr id="0" name=""/>
        <dsp:cNvSpPr/>
      </dsp:nvSpPr>
      <dsp:spPr>
        <a:xfrm>
          <a:off x="5242559" y="421"/>
          <a:ext cx="7863840" cy="1644550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0" cap="flat" cmpd="sng" algn="ctr">
          <a:solidFill>
            <a:srgbClr val="201A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228600" lvl="1" indent="-228600" algn="ctr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1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SCF(</a:t>
          </a:r>
          <a:r>
            <a:rPr lang="ko-KR" altLang="en-US" sz="21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소비자금융조사</a:t>
          </a:r>
          <a:r>
            <a:rPr lang="en-US" altLang="en-US" sz="21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) </a:t>
          </a:r>
          <a:r>
            <a:rPr lang="ko-KR" altLang="en-US" sz="21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데이터만 활용으로 인한 표본의 한계</a:t>
          </a:r>
        </a:p>
        <a:p>
          <a:pPr marL="228600" lvl="1" indent="-228600" algn="ctr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1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사용자 실제 금융 거래 내역 데이터 부족</a:t>
          </a:r>
        </a:p>
      </dsp:txBody>
      <dsp:txXfrm>
        <a:off x="5242559" y="205990"/>
        <a:ext cx="7247134" cy="1233412"/>
      </dsp:txXfrm>
    </dsp:sp>
    <dsp:sp modelId="{092FE6A0-31D7-482E-8936-4BF6E48D8630}">
      <dsp:nvSpPr>
        <dsp:cNvPr id="0" name=""/>
        <dsp:cNvSpPr/>
      </dsp:nvSpPr>
      <dsp:spPr>
        <a:xfrm>
          <a:off x="0" y="421"/>
          <a:ext cx="5242560" cy="16445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0" cap="flat" cmpd="sng" algn="ctr">
          <a:solidFill>
            <a:srgbClr val="201A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4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데이터 관련</a:t>
          </a:r>
        </a:p>
      </dsp:txBody>
      <dsp:txXfrm>
        <a:off x="80280" y="80701"/>
        <a:ext cx="5082000" cy="1483990"/>
      </dsp:txXfrm>
    </dsp:sp>
    <dsp:sp modelId="{8BFDB4AD-5E34-4D13-A5B9-91A97F250B01}">
      <dsp:nvSpPr>
        <dsp:cNvPr id="0" name=""/>
        <dsp:cNvSpPr/>
      </dsp:nvSpPr>
      <dsp:spPr>
        <a:xfrm>
          <a:off x="5242559" y="1809427"/>
          <a:ext cx="7863840" cy="1644550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0" cap="flat" cmpd="sng" algn="ctr">
          <a:solidFill>
            <a:srgbClr val="201A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228600" lvl="1" indent="-228600" algn="ctr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1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보안 및 개인정보 보호 수준의 한계</a:t>
          </a:r>
        </a:p>
        <a:p>
          <a:pPr marL="228600" lvl="1" indent="-228600" algn="ctr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1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실시간 시장 분석 기능 부재</a:t>
          </a:r>
        </a:p>
      </dsp:txBody>
      <dsp:txXfrm>
        <a:off x="5242559" y="2014996"/>
        <a:ext cx="7247134" cy="1233412"/>
      </dsp:txXfrm>
    </dsp:sp>
    <dsp:sp modelId="{FA29D2AD-7708-49C3-AFE5-69647AFA0D24}">
      <dsp:nvSpPr>
        <dsp:cNvPr id="0" name=""/>
        <dsp:cNvSpPr/>
      </dsp:nvSpPr>
      <dsp:spPr>
        <a:xfrm>
          <a:off x="0" y="1809427"/>
          <a:ext cx="5242560" cy="16445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0" cap="flat" cmpd="sng" algn="ctr">
          <a:solidFill>
            <a:srgbClr val="201A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400" kern="1200" dirty="0">
              <a:latin typeface="Hakgyoansim Chulseokbu TTF B" panose="020B0600000101010101" charset="-127"/>
              <a:ea typeface="Hakgyoansim Chulseokbu TTF B" panose="020B0600000101010101" charset="-127"/>
            </a:rPr>
            <a:t>시스템 구조적 한계</a:t>
          </a:r>
        </a:p>
      </dsp:txBody>
      <dsp:txXfrm>
        <a:off x="80280" y="1889707"/>
        <a:ext cx="5082000" cy="1483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998D4-4E49-4B05-A128-6AA042C7103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2953E-54EE-4A43-B2BD-018CE17992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13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2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50.png"/><Relationship Id="rId3" Type="http://schemas.openxmlformats.org/officeDocument/2006/relationships/hyperlink" Target="https://uknew.co/%EB%8D%B0%EC%9D%B4%ED%84%B0%EB%B2%A0%EC%9D%B4%EC%8A%A4-dbms-sql/" TargetMode="External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21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1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1.png"/><Relationship Id="rId7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5.png"/><Relationship Id="rId10" Type="http://schemas.openxmlformats.org/officeDocument/2006/relationships/image" Target="../media/image66.png"/><Relationship Id="rId4" Type="http://schemas.openxmlformats.org/officeDocument/2006/relationships/image" Target="../media/image54.png"/><Relationship Id="rId9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22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1.png"/><Relationship Id="rId7" Type="http://schemas.openxmlformats.org/officeDocument/2006/relationships/image" Target="../media/image6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5.png"/><Relationship Id="rId10" Type="http://schemas.openxmlformats.org/officeDocument/2006/relationships/image" Target="../media/image72.svg"/><Relationship Id="rId4" Type="http://schemas.openxmlformats.org/officeDocument/2006/relationships/image" Target="../media/image54.png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2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55.png"/><Relationship Id="rId5" Type="http://schemas.openxmlformats.org/officeDocument/2006/relationships/image" Target="../media/image57.png"/><Relationship Id="rId10" Type="http://schemas.openxmlformats.org/officeDocument/2006/relationships/image" Target="../media/image54.png"/><Relationship Id="rId4" Type="http://schemas.openxmlformats.org/officeDocument/2006/relationships/image" Target="../media/image21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1.png"/><Relationship Id="rId7" Type="http://schemas.openxmlformats.org/officeDocument/2006/relationships/diagramData" Target="../diagrams/data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microsoft.com/office/2007/relationships/diagramDrawing" Target="../diagrams/drawing1.xml"/><Relationship Id="rId5" Type="http://schemas.openxmlformats.org/officeDocument/2006/relationships/image" Target="../media/image49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48.png"/><Relationship Id="rId9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21.png"/><Relationship Id="rId7" Type="http://schemas.openxmlformats.org/officeDocument/2006/relationships/diagramData" Target="../diagrams/data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microsoft.com/office/2007/relationships/diagramDrawing" Target="../diagrams/drawing2.xml"/><Relationship Id="rId5" Type="http://schemas.openxmlformats.org/officeDocument/2006/relationships/image" Target="../media/image49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48.png"/><Relationship Id="rId9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21.png"/><Relationship Id="rId7" Type="http://schemas.openxmlformats.org/officeDocument/2006/relationships/diagramData" Target="../diagrams/data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microsoft.com/office/2007/relationships/diagramDrawing" Target="../diagrams/drawing3.xml"/><Relationship Id="rId5" Type="http://schemas.openxmlformats.org/officeDocument/2006/relationships/image" Target="../media/image49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48.png"/><Relationship Id="rId9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1.png"/><Relationship Id="rId7" Type="http://schemas.openxmlformats.org/officeDocument/2006/relationships/image" Target="../media/image7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9.png"/><Relationship Id="rId10" Type="http://schemas.openxmlformats.org/officeDocument/2006/relationships/image" Target="../media/image76.svg"/><Relationship Id="rId4" Type="http://schemas.openxmlformats.org/officeDocument/2006/relationships/image" Target="../media/image48.png"/><Relationship Id="rId9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5.svg"/><Relationship Id="rId18" Type="http://schemas.openxmlformats.org/officeDocument/2006/relationships/image" Target="../media/image90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17" Type="http://schemas.openxmlformats.org/officeDocument/2006/relationships/image" Target="../media/image89.svg"/><Relationship Id="rId2" Type="http://schemas.openxmlformats.org/officeDocument/2006/relationships/image" Target="../media/image43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3.svg"/><Relationship Id="rId5" Type="http://schemas.openxmlformats.org/officeDocument/2006/relationships/image" Target="../media/image21.png"/><Relationship Id="rId15" Type="http://schemas.openxmlformats.org/officeDocument/2006/relationships/image" Target="../media/image87.svg"/><Relationship Id="rId10" Type="http://schemas.openxmlformats.org/officeDocument/2006/relationships/image" Target="../media/image82.png"/><Relationship Id="rId19" Type="http://schemas.openxmlformats.org/officeDocument/2006/relationships/image" Target="../media/image91.svg"/><Relationship Id="rId4" Type="http://schemas.openxmlformats.org/officeDocument/2006/relationships/image" Target="../media/image78.png"/><Relationship Id="rId9" Type="http://schemas.openxmlformats.org/officeDocument/2006/relationships/image" Target="../media/image22.png"/><Relationship Id="rId1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1.png"/><Relationship Id="rId7" Type="http://schemas.openxmlformats.org/officeDocument/2006/relationships/image" Target="../media/image9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6.png"/><Relationship Id="rId4" Type="http://schemas.openxmlformats.org/officeDocument/2006/relationships/image" Target="../media/image22.png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0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2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1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3.39.48.77:8000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1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image" Target="../media/image121.png"/><Relationship Id="rId7" Type="http://schemas.openxmlformats.org/officeDocument/2006/relationships/image" Target="../media/image22.png"/><Relationship Id="rId12" Type="http://schemas.microsoft.com/office/2007/relationships/diagramDrawing" Target="../diagrams/drawing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diagramColors" Target="../diagrams/colors6.xml"/><Relationship Id="rId5" Type="http://schemas.openxmlformats.org/officeDocument/2006/relationships/image" Target="../media/image123.pn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122.png"/><Relationship Id="rId9" Type="http://schemas.openxmlformats.org/officeDocument/2006/relationships/diagramLayout" Target="../diagrams/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21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21.png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26.png"/><Relationship Id="rId5" Type="http://schemas.openxmlformats.org/officeDocument/2006/relationships/image" Target="../media/image123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22.pn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3.39.48.77:8000/" TargetMode="External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1.png"/><Relationship Id="rId4" Type="http://schemas.openxmlformats.org/officeDocument/2006/relationships/image" Target="../media/image126.png"/><Relationship Id="rId9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6446500" y="6032500"/>
            <a:ext cx="1930400" cy="384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42600" y="6515100"/>
            <a:ext cx="3365500" cy="336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2331700" y="4508500"/>
            <a:ext cx="4622800" cy="462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519400" y="2197100"/>
            <a:ext cx="927100" cy="927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17000" y="-9017000"/>
            <a:ext cx="241300" cy="1827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0083800" y="8763000"/>
            <a:ext cx="1117600" cy="111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41000"/>
          </a:blip>
          <a:stretch>
            <a:fillRect/>
          </a:stretch>
        </p:blipFill>
        <p:spPr>
          <a:xfrm rot="5400000">
            <a:off x="16408400" y="4889500"/>
            <a:ext cx="2755900" cy="1168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590800" y="9221788"/>
            <a:ext cx="4191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200" b="0" i="0" u="none" strike="noStrike" spc="100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심재성 김영신 박광수 </a:t>
            </a:r>
            <a:r>
              <a:rPr lang="ko-KR" altLang="en-US" sz="2200" b="0" i="0" u="none" strike="noStrike" spc="100" dirty="0" err="1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정서희</a:t>
            </a:r>
            <a:endParaRPr lang="en-US" sz="2200" b="0" i="0" u="none" strike="noStrike" spc="100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8200" y="1701800"/>
            <a:ext cx="14433550" cy="359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10000" b="0" i="0" u="none" strike="noStrike" spc="-200" dirty="0">
                <a:solidFill>
                  <a:srgbClr val="201A74"/>
                </a:solidFill>
                <a:latin typeface="Pretendard Bold" panose="020B0600000101010101" charset="-127"/>
                <a:ea typeface="Pretendard Bold" panose="020B0600000101010101" charset="-127"/>
              </a:rPr>
              <a:t>지능형 금융 상담 </a:t>
            </a:r>
            <a:r>
              <a:rPr lang="ko-KR" altLang="en-US" sz="10000" b="0" i="0" u="none" strike="noStrike" spc="-200" dirty="0" err="1">
                <a:solidFill>
                  <a:srgbClr val="201A74"/>
                </a:solidFill>
                <a:latin typeface="Pretendard Bold" panose="020B0600000101010101" charset="-127"/>
                <a:ea typeface="Pretendard Bold" panose="020B0600000101010101" charset="-127"/>
              </a:rPr>
              <a:t>챗봇</a:t>
            </a:r>
            <a:r>
              <a:rPr lang="ko-KR" altLang="en-US" sz="10000" b="0" i="0" u="none" strike="noStrike" spc="-200" dirty="0">
                <a:solidFill>
                  <a:srgbClr val="201A74"/>
                </a:solidFill>
                <a:latin typeface="Pretendard Bold" panose="020B0600000101010101" charset="-127"/>
                <a:ea typeface="Pretendard Bold" panose="020B0600000101010101" charset="-127"/>
              </a:rPr>
              <a:t> 및</a:t>
            </a:r>
            <a:endParaRPr lang="en-US" altLang="ko-KR" sz="10000" b="0" i="0" u="none" strike="noStrike" spc="-200" dirty="0">
              <a:solidFill>
                <a:srgbClr val="201A74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83000"/>
              </a:lnSpc>
            </a:pPr>
            <a:r>
              <a:rPr lang="ko-KR" altLang="en-US" sz="10000" b="0" i="0" u="none" strike="noStrike" spc="-200" dirty="0">
                <a:solidFill>
                  <a:srgbClr val="004AB6"/>
                </a:solidFill>
                <a:latin typeface="Pretendard Bold" panose="020B0600000101010101" charset="-127"/>
                <a:ea typeface="Pretendard Bold" panose="020B0600000101010101" charset="-127"/>
              </a:rPr>
              <a:t>금융상품 추천 </a:t>
            </a:r>
            <a:r>
              <a:rPr lang="en-US" altLang="ko-KR" sz="10000" b="0" i="0" u="none" strike="noStrike" spc="-200" dirty="0">
                <a:solidFill>
                  <a:srgbClr val="004AB6"/>
                </a:solidFill>
                <a:latin typeface="Pretendard Bold" panose="020B0600000101010101" charset="-127"/>
                <a:ea typeface="Pretendard Bold" panose="020B0600000101010101" charset="-127"/>
              </a:rPr>
              <a:t>AI </a:t>
            </a:r>
            <a:r>
              <a:rPr lang="ko-KR" altLang="en-US" sz="10000" b="0" i="0" u="none" strike="noStrike" spc="-200" dirty="0">
                <a:solidFill>
                  <a:srgbClr val="004AB6"/>
                </a:solidFill>
                <a:latin typeface="Pretendard Bold" panose="020B0600000101010101" charset="-127"/>
                <a:ea typeface="Pretendard Bold" panose="020B0600000101010101" charset="-127"/>
              </a:rPr>
              <a:t>시스템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200" y="4991100"/>
            <a:ext cx="8001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기업맞춤형 </a:t>
            </a:r>
            <a:r>
              <a:rPr lang="en-US" altLang="ko-KR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AI-X</a:t>
            </a:r>
            <a:r>
              <a:rPr lang="ko-KR" altLang="en-US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융복합 인재 양성 교육</a:t>
            </a:r>
            <a:endParaRPr lang="en-US" sz="36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AF2076BE-53B1-4CE7-A063-2F5C0FAA19C1}"/>
              </a:ext>
            </a:extLst>
          </p:cNvPr>
          <p:cNvSpPr txBox="1"/>
          <p:nvPr/>
        </p:nvSpPr>
        <p:spPr>
          <a:xfrm>
            <a:off x="152400" y="92964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28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A9312C-BC21-A95D-249D-C913E2BA9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C5AB34F-102C-7720-FA70-14C99B136856}"/>
              </a:ext>
            </a:extLst>
          </p:cNvPr>
          <p:cNvSpPr/>
          <p:nvPr/>
        </p:nvSpPr>
        <p:spPr>
          <a:xfrm>
            <a:off x="2062162" y="3848100"/>
            <a:ext cx="6402388" cy="6096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D6ACB0A-B038-314E-24A5-7E993AD0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0"/>
            <a:ext cx="6515100" cy="294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5EE15E-638A-4D46-59FE-0D3C36F4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C01991F-F940-AC79-A0C9-FC3FFD383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2286000"/>
            <a:ext cx="6565900" cy="6578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E6B01FD-EB2B-6484-9E54-BA4DF73A1CF3}"/>
              </a:ext>
            </a:extLst>
          </p:cNvPr>
          <p:cNvSpPr txBox="1"/>
          <p:nvPr/>
        </p:nvSpPr>
        <p:spPr>
          <a:xfrm>
            <a:off x="1027112" y="1439718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8873AC5-FCB3-9A6E-0CD0-C5FDC918E5F8}"/>
              </a:ext>
            </a:extLst>
          </p:cNvPr>
          <p:cNvSpPr txBox="1"/>
          <p:nvPr/>
        </p:nvSpPr>
        <p:spPr>
          <a:xfrm>
            <a:off x="2284412" y="19558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핵심 기능 </a:t>
            </a:r>
            <a:r>
              <a:rPr lang="en-US" altLang="ko-KR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1 : </a:t>
            </a:r>
          </a:p>
          <a:p>
            <a:pPr lvl="0" algn="l">
              <a:lnSpc>
                <a:spcPct val="99600"/>
              </a:lnSpc>
            </a:pPr>
            <a:r>
              <a:rPr lang="en-US" altLang="ko-KR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AI</a:t>
            </a:r>
            <a:r>
              <a:rPr lang="ko-KR" altLang="en-US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기반 </a:t>
            </a:r>
            <a:r>
              <a:rPr lang="ko-KR" altLang="en-US" sz="6700" dirty="0" err="1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챗봇</a:t>
            </a:r>
            <a:r>
              <a:rPr lang="ko-KR" altLang="en-US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서비스</a:t>
            </a:r>
            <a:endParaRPr lang="ko-KR" sz="6700" b="0" i="0" u="none" strike="noStrike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A478E7B7-CDE9-9F55-1ABB-3B608F638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A06B60A8-7D2D-738C-E4E2-E09FAB01C78B}"/>
              </a:ext>
            </a:extLst>
          </p:cNvPr>
          <p:cNvSpPr txBox="1"/>
          <p:nvPr/>
        </p:nvSpPr>
        <p:spPr>
          <a:xfrm>
            <a:off x="16461014" y="5080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925F14A-0E3C-7803-6184-6CD265559FFC}"/>
              </a:ext>
            </a:extLst>
          </p:cNvPr>
          <p:cNvSpPr txBox="1"/>
          <p:nvPr/>
        </p:nvSpPr>
        <p:spPr>
          <a:xfrm>
            <a:off x="2428008" y="4991100"/>
            <a:ext cx="58928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Pinecone : </a:t>
            </a:r>
            <a:r>
              <a:rPr lang="ko-KR" alt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벡터 데이터베이스</a:t>
            </a:r>
            <a:endParaRPr lang="en-US" sz="25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Upstage Embeddings :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텍스트 </a:t>
            </a:r>
            <a:r>
              <a:rPr lang="ko-KR" alt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임베딩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OpenAI GPT : </a:t>
            </a:r>
            <a:r>
              <a:rPr lang="ko-KR" alt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언어 모델</a:t>
            </a:r>
            <a:endParaRPr lang="en-US" altLang="ko-KR" sz="25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LangChain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: RAG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파이프라인 구축</a:t>
            </a:r>
            <a:endParaRPr lang="en-US" altLang="ko-KR" sz="25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33B93AA2-C788-7F95-4049-6CF88822E04F}"/>
              </a:ext>
            </a:extLst>
          </p:cNvPr>
          <p:cNvSpPr txBox="1"/>
          <p:nvPr/>
        </p:nvSpPr>
        <p:spPr>
          <a:xfrm>
            <a:off x="2417038" y="7759700"/>
            <a:ext cx="57404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실시간 스트리밍 응답</a:t>
            </a:r>
            <a:endParaRPr lang="en-US" altLang="ko-KR" sz="25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금융 관련 질문 분류 및 검증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사</a:t>
            </a:r>
            <a:r>
              <a:rPr lang="ko-KR" alt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용자 위험성향 자동 분석 및 업데이트</a:t>
            </a:r>
            <a:endParaRPr lang="en-US" altLang="ko-KR" sz="25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A2F4A4D-1142-A7DA-D626-C73CD524E698}"/>
              </a:ext>
            </a:extLst>
          </p:cNvPr>
          <p:cNvSpPr txBox="1"/>
          <p:nvPr/>
        </p:nvSpPr>
        <p:spPr>
          <a:xfrm>
            <a:off x="4271818" y="4256232"/>
            <a:ext cx="599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기술 스택</a:t>
            </a:r>
            <a:endParaRPr lang="en-US" sz="4000" b="1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4FF30D4-9987-E67A-C5CC-F9D14805F8E1}"/>
              </a:ext>
            </a:extLst>
          </p:cNvPr>
          <p:cNvSpPr txBox="1"/>
          <p:nvPr/>
        </p:nvSpPr>
        <p:spPr>
          <a:xfrm>
            <a:off x="4292600" y="7239000"/>
            <a:ext cx="599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주요 기능</a:t>
            </a:r>
            <a:endParaRPr lang="en-US" sz="4000" b="1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026" name="Picture 2" descr="챗봇 AI 시장 조사">
            <a:extLst>
              <a:ext uri="{FF2B5EF4-FFF2-40B4-BE49-F238E27FC236}">
                <a16:creationId xmlns:a16="http://schemas.microsoft.com/office/drawing/2014/main" id="{667D423A-7D85-482E-3945-85C2F3AFF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42" t="725" r="22996" b="-1"/>
          <a:stretch/>
        </p:blipFill>
        <p:spPr bwMode="auto">
          <a:xfrm>
            <a:off x="10807700" y="2305050"/>
            <a:ext cx="6587946" cy="65595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823AB20-FEBD-FD52-9811-82D9F2AA46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0400" y="7594600"/>
            <a:ext cx="6578600" cy="4165600"/>
          </a:xfrm>
          <a:prstGeom prst="rect">
            <a:avLst/>
          </a:prstGeom>
        </p:spPr>
      </p:pic>
      <p:sp>
        <p:nvSpPr>
          <p:cNvPr id="6" name="TextBox 37">
            <a:extLst>
              <a:ext uri="{FF2B5EF4-FFF2-40B4-BE49-F238E27FC236}">
                <a16:creationId xmlns:a16="http://schemas.microsoft.com/office/drawing/2014/main" id="{89E1BAA2-08F5-0307-2C05-CD3BF65954E2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3473700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4BC1E-9DE0-1944-679F-3EC237FD1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13EF983-AA43-0763-8DAD-E40B8A3AA769}"/>
              </a:ext>
            </a:extLst>
          </p:cNvPr>
          <p:cNvSpPr/>
          <p:nvPr/>
        </p:nvSpPr>
        <p:spPr>
          <a:xfrm>
            <a:off x="9656832" y="3591738"/>
            <a:ext cx="6402388" cy="6096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79FD5E1-7D5C-B487-85F0-87309686D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784350" y="3280854"/>
            <a:ext cx="6515100" cy="294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BB7854-224F-7DF9-F63E-A2DFB667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2A02E65-4DE5-6878-278B-24B42412E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16197">
            <a:off x="1011332" y="3251146"/>
            <a:ext cx="6565900" cy="6578600"/>
          </a:xfrm>
          <a:prstGeom prst="rect">
            <a:avLst/>
          </a:prstGeom>
        </p:spPr>
      </p:pic>
      <p:pic>
        <p:nvPicPr>
          <p:cNvPr id="22" name="Picture 9">
            <a:extLst>
              <a:ext uri="{FF2B5EF4-FFF2-40B4-BE49-F238E27FC236}">
                <a16:creationId xmlns:a16="http://schemas.microsoft.com/office/drawing/2014/main" id="{B6F3DFB0-6152-79B7-8786-0A4133C74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DE6269D7-311E-3602-E941-7C94ABD5527C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Part1-2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5B34EAC8-AECD-B044-CB3D-25841411C960}"/>
              </a:ext>
            </a:extLst>
          </p:cNvPr>
          <p:cNvSpPr txBox="1"/>
          <p:nvPr/>
        </p:nvSpPr>
        <p:spPr>
          <a:xfrm>
            <a:off x="6031167" y="11049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59AAFC5A-4B40-F375-131B-5AF0002E77D3}"/>
              </a:ext>
            </a:extLst>
          </p:cNvPr>
          <p:cNvSpPr txBox="1"/>
          <p:nvPr/>
        </p:nvSpPr>
        <p:spPr>
          <a:xfrm>
            <a:off x="7288467" y="1620982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핵심 기능 </a:t>
            </a:r>
            <a:r>
              <a:rPr lang="en-US" altLang="ko-KR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2 : </a:t>
            </a:r>
          </a:p>
          <a:p>
            <a:pPr lvl="0" algn="l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금융 상품 추천 시스템</a:t>
            </a:r>
            <a:endParaRPr lang="en-US" altLang="ko-KR" sz="67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2050" name="Picture 2" descr="MODU 요즘 뜨는 학과] 디지털 금융 시장의 미래 주역 대전대학교 핀테크학과">
            <a:extLst>
              <a:ext uri="{FF2B5EF4-FFF2-40B4-BE49-F238E27FC236}">
                <a16:creationId xmlns:a16="http://schemas.microsoft.com/office/drawing/2014/main" id="{E36A5C19-4969-A632-38E4-916E05911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4" t="188" r="18277" b="-101"/>
          <a:stretch/>
        </p:blipFill>
        <p:spPr bwMode="auto">
          <a:xfrm>
            <a:off x="951005" y="3264021"/>
            <a:ext cx="6630895" cy="653451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0DC6C90-70DE-8034-B720-B83D5BB3F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316197">
            <a:off x="2971545" y="7696199"/>
            <a:ext cx="6578600" cy="4165600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5C614532-A0F5-F248-7518-6C2757B39C51}"/>
              </a:ext>
            </a:extLst>
          </p:cNvPr>
          <p:cNvSpPr txBox="1"/>
          <p:nvPr/>
        </p:nvSpPr>
        <p:spPr>
          <a:xfrm>
            <a:off x="9998796" y="4762500"/>
            <a:ext cx="58928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LightGBM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머신러닝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모델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pandas, </a:t>
            </a:r>
            <a:r>
              <a:rPr lang="en-US" altLang="ko-KR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numpy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: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데이터 처리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다중 레이블 분류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가중치 점수 계산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1EF4DD0-873C-24CE-2E2F-1C23E3477788}"/>
              </a:ext>
            </a:extLst>
          </p:cNvPr>
          <p:cNvSpPr txBox="1"/>
          <p:nvPr/>
        </p:nvSpPr>
        <p:spPr>
          <a:xfrm>
            <a:off x="9987826" y="7531100"/>
            <a:ext cx="57404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사용자 프로필 기반 맞춤 추천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AI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대화 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+ ML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분석을 통한 개인 맞춤 추천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741731E8-AC74-35DD-0C0E-EAED92AB3EFD}"/>
              </a:ext>
            </a:extLst>
          </p:cNvPr>
          <p:cNvSpPr txBox="1"/>
          <p:nvPr/>
        </p:nvSpPr>
        <p:spPr>
          <a:xfrm>
            <a:off x="11842606" y="4027632"/>
            <a:ext cx="599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기술 스택</a:t>
            </a:r>
            <a:endParaRPr lang="en-US" sz="4000" b="1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48B7E1A8-642A-C029-0D4A-FEE4B987A108}"/>
              </a:ext>
            </a:extLst>
          </p:cNvPr>
          <p:cNvSpPr txBox="1"/>
          <p:nvPr/>
        </p:nvSpPr>
        <p:spPr>
          <a:xfrm>
            <a:off x="11863388" y="7010400"/>
            <a:ext cx="599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주요 기능</a:t>
            </a:r>
            <a:endParaRPr lang="en-US" sz="4000" b="1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8" name="TextBox 37">
            <a:extLst>
              <a:ext uri="{FF2B5EF4-FFF2-40B4-BE49-F238E27FC236}">
                <a16:creationId xmlns:a16="http://schemas.microsoft.com/office/drawing/2014/main" id="{5F0336B5-D2F5-0A02-EC24-87F7E6896F45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187974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5530A-4CE0-A136-B1ED-2D78C7620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9EBE20A-ECE0-63E1-FDAD-16DFB7EFA064}"/>
              </a:ext>
            </a:extLst>
          </p:cNvPr>
          <p:cNvSpPr/>
          <p:nvPr/>
        </p:nvSpPr>
        <p:spPr>
          <a:xfrm>
            <a:off x="1676400" y="3886200"/>
            <a:ext cx="4343400" cy="5715000"/>
          </a:xfrm>
          <a:prstGeom prst="roundRect">
            <a:avLst/>
          </a:prstGeom>
          <a:solidFill>
            <a:schemeClr val="bg1"/>
          </a:solidFill>
          <a:ln cmpd="sng">
            <a:noFill/>
            <a:extLst>
              <a:ext uri="{C807C97D-BFC1-408E-A445-0C87EB9F89A2}">
                <ask:lineSketchStyleProps xmlns:ask="http://schemas.microsoft.com/office/drawing/2018/sketchyshapes" sd="852854689">
                  <a:custGeom>
                    <a:avLst/>
                    <a:gdLst>
                      <a:gd name="connsiteX0" fmla="*/ 0 w 4343400"/>
                      <a:gd name="connsiteY0" fmla="*/ 723914 h 5715000"/>
                      <a:gd name="connsiteX1" fmla="*/ 723914 w 4343400"/>
                      <a:gd name="connsiteY1" fmla="*/ 0 h 5715000"/>
                      <a:gd name="connsiteX2" fmla="*/ 3619486 w 4343400"/>
                      <a:gd name="connsiteY2" fmla="*/ 0 h 5715000"/>
                      <a:gd name="connsiteX3" fmla="*/ 4343400 w 4343400"/>
                      <a:gd name="connsiteY3" fmla="*/ 723914 h 5715000"/>
                      <a:gd name="connsiteX4" fmla="*/ 4343400 w 4343400"/>
                      <a:gd name="connsiteY4" fmla="*/ 4991086 h 5715000"/>
                      <a:gd name="connsiteX5" fmla="*/ 3619486 w 4343400"/>
                      <a:gd name="connsiteY5" fmla="*/ 5715000 h 5715000"/>
                      <a:gd name="connsiteX6" fmla="*/ 723914 w 4343400"/>
                      <a:gd name="connsiteY6" fmla="*/ 5715000 h 5715000"/>
                      <a:gd name="connsiteX7" fmla="*/ 0 w 4343400"/>
                      <a:gd name="connsiteY7" fmla="*/ 4991086 h 5715000"/>
                      <a:gd name="connsiteX8" fmla="*/ 0 w 4343400"/>
                      <a:gd name="connsiteY8" fmla="*/ 723914 h 5715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343400" h="5715000" fill="none" extrusionOk="0">
                        <a:moveTo>
                          <a:pt x="0" y="723914"/>
                        </a:moveTo>
                        <a:cubicBezTo>
                          <a:pt x="1601" y="367438"/>
                          <a:pt x="344464" y="34166"/>
                          <a:pt x="723914" y="0"/>
                        </a:cubicBezTo>
                        <a:cubicBezTo>
                          <a:pt x="1232140" y="72427"/>
                          <a:pt x="2662510" y="61419"/>
                          <a:pt x="3619486" y="0"/>
                        </a:cubicBezTo>
                        <a:cubicBezTo>
                          <a:pt x="4011452" y="-53974"/>
                          <a:pt x="4293218" y="308928"/>
                          <a:pt x="4343400" y="723914"/>
                        </a:cubicBezTo>
                        <a:cubicBezTo>
                          <a:pt x="4444276" y="2538264"/>
                          <a:pt x="4236087" y="3559258"/>
                          <a:pt x="4343400" y="4991086"/>
                        </a:cubicBezTo>
                        <a:cubicBezTo>
                          <a:pt x="4349381" y="5360539"/>
                          <a:pt x="4014216" y="5709309"/>
                          <a:pt x="3619486" y="5715000"/>
                        </a:cubicBezTo>
                        <a:cubicBezTo>
                          <a:pt x="3217387" y="5744827"/>
                          <a:pt x="1211973" y="5635694"/>
                          <a:pt x="723914" y="5715000"/>
                        </a:cubicBezTo>
                        <a:cubicBezTo>
                          <a:pt x="379332" y="5708757"/>
                          <a:pt x="-40572" y="5398916"/>
                          <a:pt x="0" y="4991086"/>
                        </a:cubicBezTo>
                        <a:cubicBezTo>
                          <a:pt x="50037" y="3379003"/>
                          <a:pt x="770" y="1180723"/>
                          <a:pt x="0" y="723914"/>
                        </a:cubicBezTo>
                        <a:close/>
                      </a:path>
                      <a:path w="4343400" h="5715000" stroke="0" extrusionOk="0">
                        <a:moveTo>
                          <a:pt x="0" y="723914"/>
                        </a:moveTo>
                        <a:cubicBezTo>
                          <a:pt x="55242" y="339165"/>
                          <a:pt x="337313" y="27515"/>
                          <a:pt x="723914" y="0"/>
                        </a:cubicBezTo>
                        <a:cubicBezTo>
                          <a:pt x="1998292" y="123000"/>
                          <a:pt x="2753852" y="-96860"/>
                          <a:pt x="3619486" y="0"/>
                        </a:cubicBezTo>
                        <a:cubicBezTo>
                          <a:pt x="3998924" y="-15524"/>
                          <a:pt x="4367106" y="276315"/>
                          <a:pt x="4343400" y="723914"/>
                        </a:cubicBezTo>
                        <a:cubicBezTo>
                          <a:pt x="4346573" y="1236754"/>
                          <a:pt x="4437667" y="3685603"/>
                          <a:pt x="4343400" y="4991086"/>
                        </a:cubicBezTo>
                        <a:cubicBezTo>
                          <a:pt x="4302220" y="5405812"/>
                          <a:pt x="4010867" y="5713621"/>
                          <a:pt x="3619486" y="5715000"/>
                        </a:cubicBezTo>
                        <a:cubicBezTo>
                          <a:pt x="2648671" y="5554293"/>
                          <a:pt x="1190739" y="5754667"/>
                          <a:pt x="723914" y="5715000"/>
                        </a:cubicBezTo>
                        <a:cubicBezTo>
                          <a:pt x="269392" y="5703949"/>
                          <a:pt x="-65156" y="5361375"/>
                          <a:pt x="0" y="4991086"/>
                        </a:cubicBezTo>
                        <a:cubicBezTo>
                          <a:pt x="32216" y="4252907"/>
                          <a:pt x="57206" y="1971540"/>
                          <a:pt x="0" y="72391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806720B-EE50-E918-846A-0CFEB2E49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875128DA-729D-7E91-BE58-D7E3F1DF8126}"/>
              </a:ext>
            </a:extLst>
          </p:cNvPr>
          <p:cNvSpPr txBox="1"/>
          <p:nvPr/>
        </p:nvSpPr>
        <p:spPr>
          <a:xfrm>
            <a:off x="1501215" y="13335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2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ECEE6ED-8233-A80B-B9E5-B71F67CADEF4}"/>
              </a:ext>
            </a:extLst>
          </p:cNvPr>
          <p:cNvSpPr txBox="1"/>
          <p:nvPr/>
        </p:nvSpPr>
        <p:spPr>
          <a:xfrm>
            <a:off x="914400" y="13335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부가 기능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4" name="Picture 9">
            <a:extLst>
              <a:ext uri="{FF2B5EF4-FFF2-40B4-BE49-F238E27FC236}">
                <a16:creationId xmlns:a16="http://schemas.microsoft.com/office/drawing/2014/main" id="{D0A4A0E8-9525-A46E-EC8D-02D7F1482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6BF3C9DC-216B-EB4C-9D9B-916F5EA94E93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Part2-1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EBB2615-9196-F2E4-ED56-19A006511896}"/>
              </a:ext>
            </a:extLst>
          </p:cNvPr>
          <p:cNvSpPr/>
          <p:nvPr/>
        </p:nvSpPr>
        <p:spPr>
          <a:xfrm>
            <a:off x="1905000" y="2971800"/>
            <a:ext cx="13868400" cy="152400"/>
          </a:xfrm>
          <a:prstGeom prst="round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5DAE4AF-7684-F533-66B8-E9C32B949ADD}"/>
              </a:ext>
            </a:extLst>
          </p:cNvPr>
          <p:cNvSpPr/>
          <p:nvPr/>
        </p:nvSpPr>
        <p:spPr>
          <a:xfrm>
            <a:off x="3533215" y="3629024"/>
            <a:ext cx="505385" cy="457200"/>
          </a:xfrm>
          <a:prstGeom prst="ellipse">
            <a:avLst/>
          </a:prstGeom>
          <a:solidFill>
            <a:schemeClr val="bg1"/>
          </a:solidFill>
          <a:ln w="69850">
            <a:solidFill>
              <a:srgbClr val="00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3E0D98D-9869-CAF5-CCB3-6715D64718E2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785908" y="3095624"/>
            <a:ext cx="0" cy="533400"/>
          </a:xfrm>
          <a:prstGeom prst="line">
            <a:avLst/>
          </a:prstGeom>
          <a:ln w="69850">
            <a:solidFill>
              <a:srgbClr val="0033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4E91A4E-CBEB-8798-1BAA-2880CE7C4E1A}"/>
              </a:ext>
            </a:extLst>
          </p:cNvPr>
          <p:cNvSpPr txBox="1"/>
          <p:nvPr/>
        </p:nvSpPr>
        <p:spPr>
          <a:xfrm>
            <a:off x="1437060" y="4343400"/>
            <a:ext cx="46976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Hakgyoansim Chulseokbu TTF B" panose="020B0600000101010101" charset="-127"/>
                <a:ea typeface="Hakgyoansim Chulseokbu TTF B" panose="020B0600000101010101" charset="-127"/>
              </a:rPr>
              <a:t>사용자 프로필 </a:t>
            </a:r>
            <a:endParaRPr lang="en-US" altLang="ko-KR" sz="40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4000" dirty="0">
                <a:latin typeface="Hakgyoansim Chulseokbu TTF B" panose="020B0600000101010101" charset="-127"/>
                <a:ea typeface="Hakgyoansim Chulseokbu TTF B" panose="020B0600000101010101" charset="-127"/>
              </a:rPr>
              <a:t>관리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ED7A68-91F8-F46D-6578-632ABE9920CF}"/>
              </a:ext>
            </a:extLst>
          </p:cNvPr>
          <p:cNvSpPr txBox="1"/>
          <p:nvPr/>
        </p:nvSpPr>
        <p:spPr>
          <a:xfrm>
            <a:off x="1690406" y="5816600"/>
            <a:ext cx="4191000" cy="3246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800" dirty="0">
                <a:solidFill>
                  <a:srgbClr val="0000CC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회원가입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교육수준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연령대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성별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결혼상태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저축습관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직업분류 입력</a:t>
            </a:r>
            <a:endParaRPr lang="en-US" altLang="ko-KR" sz="2800" dirty="0"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800" dirty="0">
                <a:solidFill>
                  <a:srgbClr val="0000CC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금융위험태도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 err="1">
                <a:latin typeface="Pretendard SemiBold" panose="020B0600000101010101" charset="-127"/>
                <a:ea typeface="Pretendard SemiBold" panose="020B0600000101010101" charset="-127"/>
              </a:rPr>
              <a:t>챗봇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대화를 통해 자동 업데이트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F567309-53CE-3280-A343-AB72A7C96B34}"/>
              </a:ext>
            </a:extLst>
          </p:cNvPr>
          <p:cNvSpPr/>
          <p:nvPr/>
        </p:nvSpPr>
        <p:spPr>
          <a:xfrm>
            <a:off x="6743047" y="3924300"/>
            <a:ext cx="4343400" cy="5715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F61708D-AA79-A4F5-56ED-955F3BE8C2BF}"/>
              </a:ext>
            </a:extLst>
          </p:cNvPr>
          <p:cNvSpPr/>
          <p:nvPr/>
        </p:nvSpPr>
        <p:spPr>
          <a:xfrm>
            <a:off x="8599862" y="3652836"/>
            <a:ext cx="505385" cy="457200"/>
          </a:xfrm>
          <a:prstGeom prst="ellipse">
            <a:avLst/>
          </a:prstGeom>
          <a:solidFill>
            <a:schemeClr val="bg1"/>
          </a:solidFill>
          <a:ln w="69850">
            <a:solidFill>
              <a:srgbClr val="00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F857FA1-9D78-35E2-7AB8-EACE6D9720AB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8852555" y="3119436"/>
            <a:ext cx="0" cy="533400"/>
          </a:xfrm>
          <a:prstGeom prst="line">
            <a:avLst/>
          </a:prstGeom>
          <a:ln w="69850">
            <a:solidFill>
              <a:srgbClr val="0033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A48600B-97E7-A104-324B-1F1204DAD3CD}"/>
              </a:ext>
            </a:extLst>
          </p:cNvPr>
          <p:cNvSpPr txBox="1"/>
          <p:nvPr/>
        </p:nvSpPr>
        <p:spPr>
          <a:xfrm>
            <a:off x="6503707" y="4381500"/>
            <a:ext cx="46976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Hakgyoansim Chulseokbu TTF B" panose="020B0600000101010101" charset="-127"/>
                <a:ea typeface="Hakgyoansim Chulseokbu TTF B" panose="020B0600000101010101" charset="-127"/>
              </a:rPr>
              <a:t>금융뉴스</a:t>
            </a:r>
            <a:endParaRPr lang="en-US" altLang="ko-KR" sz="40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4000" dirty="0">
                <a:latin typeface="Hakgyoansim Chulseokbu TTF B" panose="020B0600000101010101" charset="-127"/>
                <a:ea typeface="Hakgyoansim Chulseokbu TTF B" panose="020B0600000101010101" charset="-127"/>
              </a:rPr>
              <a:t>자동 수집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40D0FF-8FB5-8258-C475-662A8A5FD0FE}"/>
              </a:ext>
            </a:extLst>
          </p:cNvPr>
          <p:cNvSpPr txBox="1"/>
          <p:nvPr/>
        </p:nvSpPr>
        <p:spPr>
          <a:xfrm>
            <a:off x="6757053" y="6057900"/>
            <a:ext cx="4191000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800" dirty="0">
                <a:solidFill>
                  <a:srgbClr val="0000CC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실시간 뉴스 </a:t>
            </a:r>
            <a:r>
              <a:rPr lang="ko-KR" altLang="en-US" sz="2800" dirty="0" err="1">
                <a:solidFill>
                  <a:srgbClr val="0000CC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크롤링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네이버 뉴스 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API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800" dirty="0">
                <a:solidFill>
                  <a:srgbClr val="0000CC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자동 분류 시스템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11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개 카테고리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6AFA05D-BDE6-278F-712A-E644ECACC960}"/>
              </a:ext>
            </a:extLst>
          </p:cNvPr>
          <p:cNvSpPr/>
          <p:nvPr/>
        </p:nvSpPr>
        <p:spPr>
          <a:xfrm>
            <a:off x="11772247" y="3848100"/>
            <a:ext cx="4343400" cy="5715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46C7665-521F-53EE-E287-17E42B94A5FA}"/>
              </a:ext>
            </a:extLst>
          </p:cNvPr>
          <p:cNvSpPr/>
          <p:nvPr/>
        </p:nvSpPr>
        <p:spPr>
          <a:xfrm>
            <a:off x="13629062" y="3614740"/>
            <a:ext cx="505385" cy="457200"/>
          </a:xfrm>
          <a:prstGeom prst="ellipse">
            <a:avLst/>
          </a:prstGeom>
          <a:solidFill>
            <a:schemeClr val="bg1"/>
          </a:solidFill>
          <a:ln w="69850">
            <a:solidFill>
              <a:srgbClr val="00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7D9E63-B3F0-4CFF-C321-5135B3C49D34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13881755" y="3081340"/>
            <a:ext cx="0" cy="533400"/>
          </a:xfrm>
          <a:prstGeom prst="line">
            <a:avLst/>
          </a:prstGeom>
          <a:ln w="69850">
            <a:solidFill>
              <a:srgbClr val="0033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E304361-6D3B-6508-194F-8186B5080881}"/>
              </a:ext>
            </a:extLst>
          </p:cNvPr>
          <p:cNvSpPr txBox="1"/>
          <p:nvPr/>
        </p:nvSpPr>
        <p:spPr>
          <a:xfrm>
            <a:off x="11532907" y="4305300"/>
            <a:ext cx="46976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Hakgyoansim Chulseokbu TTF B" panose="020B0600000101010101" charset="-127"/>
                <a:ea typeface="Hakgyoansim Chulseokbu TTF B" panose="020B0600000101010101" charset="-127"/>
              </a:rPr>
              <a:t>고객지원</a:t>
            </a:r>
            <a:endParaRPr lang="en-US" altLang="ko-KR" sz="40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4000" dirty="0">
                <a:latin typeface="Hakgyoansim Chulseokbu TTF B" panose="020B0600000101010101" charset="-127"/>
                <a:ea typeface="Hakgyoansim Chulseokbu TTF B" panose="020B0600000101010101" charset="-127"/>
              </a:rPr>
              <a:t>시스템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716B48-130B-5212-0FDB-4A75B25C6D33}"/>
              </a:ext>
            </a:extLst>
          </p:cNvPr>
          <p:cNvSpPr txBox="1"/>
          <p:nvPr/>
        </p:nvSpPr>
        <p:spPr>
          <a:xfrm>
            <a:off x="11786253" y="6237439"/>
            <a:ext cx="4191000" cy="1954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800" dirty="0">
                <a:solidFill>
                  <a:srgbClr val="0000CC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공지사항 관리 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Admin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페이지</a:t>
            </a:r>
            <a:endParaRPr lang="en-US" altLang="ko-KR" sz="2800" dirty="0"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서비스 가이드</a:t>
            </a:r>
            <a:endParaRPr lang="en-US" altLang="ko-KR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3" name="TextBox 37">
            <a:extLst>
              <a:ext uri="{FF2B5EF4-FFF2-40B4-BE49-F238E27FC236}">
                <a16:creationId xmlns:a16="http://schemas.microsoft.com/office/drawing/2014/main" id="{B2E19F1E-D8B8-7EF8-68A2-1C86DF50C721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394874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D16BF1-EA7A-F3B8-C449-1B0002BC0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AC357F72-23EB-1C22-C600-0AA9587A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6191" r="-1"/>
          <a:stretch/>
        </p:blipFill>
        <p:spPr>
          <a:xfrm>
            <a:off x="339913" y="4120496"/>
            <a:ext cx="5181600" cy="5207000"/>
          </a:xfrm>
          <a:prstGeom prst="ellipse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7BBBF51-55CE-C41F-28F9-BF03A5F1534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3131800" y="0"/>
            <a:ext cx="5156200" cy="2590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BDFDDEE-153F-92C6-8982-DFEBDDB66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60FB63-5BB3-B6B4-0AD1-3DFEDD913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813" y="3835400"/>
            <a:ext cx="5207000" cy="520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21EE233-BFCD-6F33-02C3-E4A1BF99B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313" y="3708400"/>
            <a:ext cx="4813300" cy="54737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60D0B76C-8A16-FF91-3B63-F8BD762AB83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2F6685BA-91B6-8E6B-078E-B617287EC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2566" y="4254500"/>
            <a:ext cx="1612900" cy="6350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DF6B83F9-D759-A7FE-4C77-E9347D42D8F1}"/>
              </a:ext>
            </a:extLst>
          </p:cNvPr>
          <p:cNvSpPr txBox="1"/>
          <p:nvPr/>
        </p:nvSpPr>
        <p:spPr>
          <a:xfrm>
            <a:off x="10926765" y="4914900"/>
            <a:ext cx="6027271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dirty="0">
                <a:solidFill>
                  <a:srgbClr val="525252"/>
                </a:solidFill>
                <a:ea typeface="Pretendard Light"/>
              </a:rPr>
              <a:t>금융 관련 법령 및 시행령</a:t>
            </a:r>
            <a:endParaRPr lang="en-US" sz="2800" b="0" i="0" u="none" strike="noStrike" dirty="0">
              <a:solidFill>
                <a:srgbClr val="525252"/>
              </a:solidFill>
              <a:latin typeface="Pretendard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9816FCC-BB28-1ADC-026C-89133A73570C}"/>
              </a:ext>
            </a:extLst>
          </p:cNvPr>
          <p:cNvSpPr txBox="1"/>
          <p:nvPr/>
        </p:nvSpPr>
        <p:spPr>
          <a:xfrm>
            <a:off x="10926765" y="4356100"/>
            <a:ext cx="5697071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600" b="0" i="0" u="none" strike="noStrike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AI </a:t>
            </a:r>
            <a:r>
              <a:rPr lang="ko-KR" altLang="en-US" sz="3600" b="0" i="0" u="none" strike="noStrike" dirty="0" err="1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챗봇</a:t>
            </a:r>
            <a:r>
              <a:rPr lang="ko-KR" altLang="en-US" sz="3600" b="0" i="0" u="none" strike="noStrike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데이터</a:t>
            </a:r>
            <a:endParaRPr lang="en-US" sz="3600" b="0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4A64575-6719-4FE6-8925-DB4FBF9B5AE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>
            <a:extLst>
              <a:ext uri="{FF2B5EF4-FFF2-40B4-BE49-F238E27FC236}">
                <a16:creationId xmlns:a16="http://schemas.microsoft.com/office/drawing/2014/main" id="{0AB43004-9126-A35B-60A4-CC77CFE039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2566" y="5969000"/>
            <a:ext cx="1612900" cy="6350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6C95F54B-9013-70E0-1EAD-9D1E9358A5C5}"/>
              </a:ext>
            </a:extLst>
          </p:cNvPr>
          <p:cNvSpPr txBox="1"/>
          <p:nvPr/>
        </p:nvSpPr>
        <p:spPr>
          <a:xfrm>
            <a:off x="10947399" y="6766859"/>
            <a:ext cx="6925129" cy="3451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dirty="0">
                <a:solidFill>
                  <a:srgbClr val="525252"/>
                </a:solidFill>
                <a:latin typeface="Pretendard Light"/>
              </a:rPr>
              <a:t>금융감독원 </a:t>
            </a:r>
            <a:r>
              <a:rPr lang="en-US" altLang="ko-KR" sz="2800" b="0" i="0" u="none" strike="noStrike" dirty="0">
                <a:solidFill>
                  <a:srgbClr val="525252"/>
                </a:solidFill>
                <a:latin typeface="Pretendard Light"/>
              </a:rPr>
              <a:t>API , </a:t>
            </a:r>
            <a:r>
              <a:rPr lang="ko-KR" altLang="en-US" sz="2800" b="0" i="0" u="none" strike="noStrike" dirty="0">
                <a:solidFill>
                  <a:srgbClr val="525252"/>
                </a:solidFill>
                <a:latin typeface="Pretendard Light"/>
              </a:rPr>
              <a:t>정적 데이터</a:t>
            </a:r>
            <a:r>
              <a:rPr lang="en-US" altLang="ko-KR" sz="2800" b="0" i="0" u="none" strike="noStrike" dirty="0">
                <a:solidFill>
                  <a:srgbClr val="525252"/>
                </a:solidFill>
                <a:latin typeface="Pretendard Light"/>
              </a:rPr>
              <a:t>, </a:t>
            </a:r>
            <a:r>
              <a:rPr lang="ko-KR" altLang="en-US" sz="2800" b="0" i="0" u="none" strike="noStrike" dirty="0">
                <a:solidFill>
                  <a:srgbClr val="525252"/>
                </a:solidFill>
                <a:latin typeface="Pretendard Light"/>
              </a:rPr>
              <a:t>사용자 데이터</a:t>
            </a:r>
            <a:endParaRPr lang="en-US" sz="2800" b="0" i="0" u="none" strike="noStrike" dirty="0">
              <a:solidFill>
                <a:srgbClr val="525252"/>
              </a:solidFill>
              <a:latin typeface="Pretendard Light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59C010B-E4C5-166E-3202-E78F4EE9A366}"/>
              </a:ext>
            </a:extLst>
          </p:cNvPr>
          <p:cNvSpPr txBox="1"/>
          <p:nvPr/>
        </p:nvSpPr>
        <p:spPr>
          <a:xfrm>
            <a:off x="9326566" y="60452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dirty="0">
                <a:solidFill>
                  <a:srgbClr val="FFFFFF"/>
                </a:solidFill>
                <a:latin typeface="Pretendard Bold"/>
              </a:rPr>
              <a:t>2</a:t>
            </a:r>
            <a:endParaRPr lang="en-US" sz="2600" b="0" i="0" u="none" strike="noStrike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3A7EAF2-4CFA-983B-F3F5-3D7C722E4D6D}"/>
              </a:ext>
            </a:extLst>
          </p:cNvPr>
          <p:cNvSpPr txBox="1"/>
          <p:nvPr/>
        </p:nvSpPr>
        <p:spPr>
          <a:xfrm>
            <a:off x="10926765" y="6070600"/>
            <a:ext cx="5697071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금융상품 데이터</a:t>
            </a:r>
            <a:endParaRPr lang="en-US" sz="36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16E9FF9F-FF71-76BA-94C5-F5671DCDF12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365313" y="5954059"/>
            <a:ext cx="457200" cy="4572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5C1EE808-F726-93F2-3729-6C1B7AE9B21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41000"/>
          </a:blip>
          <a:stretch>
            <a:fillRect/>
          </a:stretch>
        </p:blipFill>
        <p:spPr>
          <a:xfrm rot="-5400000">
            <a:off x="-927847" y="8024159"/>
            <a:ext cx="3136900" cy="129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DC2BE3EC-74BC-E17A-7B02-4321E120867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16573500" y="1638300"/>
            <a:ext cx="1206500" cy="12065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FF9E2993-7458-8D00-6CE7-FC866A443C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72566" y="5600700"/>
            <a:ext cx="6197600" cy="254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DA0AC3A9-696D-93B5-C886-19B40BF532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72566" y="7416800"/>
            <a:ext cx="6197600" cy="25400"/>
          </a:xfrm>
          <a:prstGeom prst="rect">
            <a:avLst/>
          </a:prstGeom>
        </p:spPr>
      </p:pic>
      <p:grpSp>
        <p:nvGrpSpPr>
          <p:cNvPr id="23" name="Group 23">
            <a:extLst>
              <a:ext uri="{FF2B5EF4-FFF2-40B4-BE49-F238E27FC236}">
                <a16:creationId xmlns:a16="http://schemas.microsoft.com/office/drawing/2014/main" id="{FF2C7108-0D45-3489-C649-81E0B265391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>
            <a:extLst>
              <a:ext uri="{FF2B5EF4-FFF2-40B4-BE49-F238E27FC236}">
                <a16:creationId xmlns:a16="http://schemas.microsoft.com/office/drawing/2014/main" id="{57B643DA-9776-26D1-85EE-B85149FF0D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72566" y="7785100"/>
            <a:ext cx="1612900" cy="6350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0B078928-5D09-B686-5465-64143FF78BDE}"/>
              </a:ext>
            </a:extLst>
          </p:cNvPr>
          <p:cNvSpPr txBox="1"/>
          <p:nvPr/>
        </p:nvSpPr>
        <p:spPr>
          <a:xfrm>
            <a:off x="10926765" y="8432800"/>
            <a:ext cx="6027271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dirty="0">
                <a:solidFill>
                  <a:srgbClr val="525252"/>
                </a:solidFill>
                <a:ea typeface="Pretendard Light"/>
              </a:rPr>
              <a:t>네이버</a:t>
            </a:r>
            <a:r>
              <a:rPr lang="en-US" altLang="ko-KR" sz="2800" dirty="0">
                <a:solidFill>
                  <a:srgbClr val="525252"/>
                </a:solidFill>
                <a:ea typeface="Pretendard Light"/>
              </a:rPr>
              <a:t> API(11</a:t>
            </a:r>
            <a:r>
              <a:rPr lang="ko-KR" altLang="en-US" sz="2800" dirty="0">
                <a:solidFill>
                  <a:srgbClr val="525252"/>
                </a:solidFill>
                <a:ea typeface="Pretendard Light"/>
              </a:rPr>
              <a:t>개 카테고리</a:t>
            </a:r>
            <a:r>
              <a:rPr lang="en-US" altLang="ko-KR" sz="2800" dirty="0">
                <a:solidFill>
                  <a:srgbClr val="525252"/>
                </a:solidFill>
                <a:ea typeface="Pretendard Light"/>
              </a:rPr>
              <a:t>)</a:t>
            </a:r>
            <a:endParaRPr lang="en-US" sz="2800" b="0" i="0" u="none" strike="noStrike" dirty="0">
              <a:solidFill>
                <a:srgbClr val="525252"/>
              </a:solidFill>
              <a:latin typeface="Pretendard Light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23E8F13-736A-06EE-C37F-8086DC1E1FA8}"/>
              </a:ext>
            </a:extLst>
          </p:cNvPr>
          <p:cNvSpPr txBox="1"/>
          <p:nvPr/>
        </p:nvSpPr>
        <p:spPr>
          <a:xfrm>
            <a:off x="9326566" y="78486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dirty="0">
                <a:solidFill>
                  <a:srgbClr val="FFFFFF"/>
                </a:solidFill>
                <a:latin typeface="Pretendard Bold"/>
              </a:rPr>
              <a:t>3</a:t>
            </a:r>
            <a:endParaRPr lang="en-US" sz="2600" b="0" i="0" u="none" strike="noStrike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E74CFFF5-65B3-4ED2-BFAF-99A2E5709F7C}"/>
              </a:ext>
            </a:extLst>
          </p:cNvPr>
          <p:cNvSpPr txBox="1"/>
          <p:nvPr/>
        </p:nvSpPr>
        <p:spPr>
          <a:xfrm>
            <a:off x="10926765" y="7874000"/>
            <a:ext cx="5697071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뉴스 데이터</a:t>
            </a:r>
            <a:endParaRPr lang="en-US" sz="36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222B483F-8BF1-4CF2-3EA4-3781D3CABC3F}"/>
              </a:ext>
            </a:extLst>
          </p:cNvPr>
          <p:cNvSpPr txBox="1"/>
          <p:nvPr/>
        </p:nvSpPr>
        <p:spPr>
          <a:xfrm>
            <a:off x="8255000" y="11684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0" i="0" u="none" strike="noStrike" dirty="0">
                <a:solidFill>
                  <a:srgbClr val="004AB6"/>
                </a:solidFill>
                <a:latin typeface="Pretendard SemiBold"/>
              </a:rPr>
              <a:t>03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F9863D64-6E18-7F1F-A77E-3C3AF337B97F}"/>
              </a:ext>
            </a:extLst>
          </p:cNvPr>
          <p:cNvSpPr txBox="1"/>
          <p:nvPr/>
        </p:nvSpPr>
        <p:spPr>
          <a:xfrm>
            <a:off x="4494858" y="2197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데이터 확보 및 정의</a:t>
            </a:r>
            <a:endParaRPr lang="ko-KR" alt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8E20EF05-DE93-F107-21CD-F5319BA7B5D6}"/>
              </a:ext>
            </a:extLst>
          </p:cNvPr>
          <p:cNvSpPr txBox="1"/>
          <p:nvPr/>
        </p:nvSpPr>
        <p:spPr>
          <a:xfrm>
            <a:off x="9326566" y="433705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dirty="0">
                <a:solidFill>
                  <a:srgbClr val="FFFFFF"/>
                </a:solidFill>
                <a:latin typeface="Pretendard Bold"/>
              </a:rPr>
              <a:t>1</a:t>
            </a:r>
            <a:endParaRPr lang="en-US" sz="2600" b="0" i="0" u="none" strike="noStrike" dirty="0">
              <a:solidFill>
                <a:srgbClr val="FFFFFF"/>
              </a:solidFill>
              <a:latin typeface="Pretendard Bold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85F74644-6EE3-9AF6-A74E-0F464290E7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BE3DB248-C797-3D0E-0A33-E962170D6F36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</a:t>
            </a:r>
            <a:r>
              <a:rPr lang="en-US" sz="2600" dirty="0">
                <a:solidFill>
                  <a:srgbClr val="FFFFFF"/>
                </a:solidFill>
                <a:latin typeface="Pretendard Bold"/>
              </a:rPr>
              <a:t>3</a:t>
            </a: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-1</a:t>
            </a:r>
          </a:p>
        </p:txBody>
      </p:sp>
      <p:pic>
        <p:nvPicPr>
          <p:cNvPr id="37" name="Picture 7">
            <a:extLst>
              <a:ext uri="{FF2B5EF4-FFF2-40B4-BE49-F238E27FC236}">
                <a16:creationId xmlns:a16="http://schemas.microsoft.com/office/drawing/2014/main" id="{902117E6-B6C6-FE29-9C05-19D6D92CCC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46913" y="5534214"/>
            <a:ext cx="1857186" cy="1857186"/>
          </a:xfrm>
          <a:prstGeom prst="rect">
            <a:avLst/>
          </a:prstGeom>
        </p:spPr>
      </p:pic>
      <p:pic>
        <p:nvPicPr>
          <p:cNvPr id="39" name="Picture 22">
            <a:extLst>
              <a:ext uri="{FF2B5EF4-FFF2-40B4-BE49-F238E27FC236}">
                <a16:creationId xmlns:a16="http://schemas.microsoft.com/office/drawing/2014/main" id="{5980FEF2-6041-20EB-285B-FAF374509D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67800" y="9080500"/>
            <a:ext cx="6197600" cy="25400"/>
          </a:xfrm>
          <a:prstGeom prst="rect">
            <a:avLst/>
          </a:prstGeom>
        </p:spPr>
      </p:pic>
      <p:sp>
        <p:nvSpPr>
          <p:cNvPr id="7" name="TextBox 37">
            <a:extLst>
              <a:ext uri="{FF2B5EF4-FFF2-40B4-BE49-F238E27FC236}">
                <a16:creationId xmlns:a16="http://schemas.microsoft.com/office/drawing/2014/main" id="{AC08AEA0-C483-0009-EF11-4A585DF1F0AB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2342234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724DD1-990D-18C6-37BD-92DBFF220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4780E62-6E4C-B963-E731-5B6570A5C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85C79CB-B826-28A8-3026-4074F5505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F8BEB0F-9B29-5029-8A0D-F382022D35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834C03D-C424-AB51-952D-AF9CAE5F0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DB441A0-1CA6-CA5A-B198-0B21DFB57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4BB276D4-962D-AD61-6D11-F03622FB64D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7ED6F821-2362-69D1-BE85-92069CDE8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22DA052-4893-7CAD-B72D-EB71EE230619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Part</a:t>
            </a:r>
            <a:r>
              <a:rPr lang="en-US" sz="1900" b="0" i="0" u="none" strike="noStrike" dirty="0">
                <a:solidFill>
                  <a:srgbClr val="004AB6"/>
                </a:solidFill>
                <a:latin typeface="Pretendard SemiBold"/>
              </a:rPr>
              <a:t> 1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8C6621F-8A49-81D2-11E5-CD82289B0BE9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FFFFFF"/>
                </a:solidFill>
                <a:ea typeface="Pretendard SemiBold"/>
              </a:rPr>
              <a:t>데이터 활용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9DC89357-23F8-0399-39DE-E24E63E69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70688C7A-32F3-4336-C59C-209B4236419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F6554903-D61B-3700-03BE-09B6988BD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44123797-E7AE-7310-6415-EABE123AC694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Part 2</a:t>
            </a:r>
            <a:endParaRPr lang="en-US" sz="19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818A6FF-EC6F-8347-C1BE-E8ED44B55BD0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dirty="0">
                <a:solidFill>
                  <a:srgbClr val="FFFFFF"/>
                </a:solidFill>
                <a:ea typeface="Pretendard SemiBold"/>
              </a:rPr>
              <a:t>설계 파이프라인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B4CC9BA-7F35-4003-3D20-B4E935F6C1C7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03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B31EC90-BC2A-CDF8-6444-80719AA6D3AE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altLang="ko-KR" sz="6600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  <a:r>
              <a:rPr lang="ko-KR" altLang="en-US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프롬프트 설계</a:t>
            </a:r>
          </a:p>
        </p:txBody>
      </p:sp>
      <p:sp>
        <p:nvSpPr>
          <p:cNvPr id="18" name="TextBox 37">
            <a:extLst>
              <a:ext uri="{FF2B5EF4-FFF2-40B4-BE49-F238E27FC236}">
                <a16:creationId xmlns:a16="http://schemas.microsoft.com/office/drawing/2014/main" id="{BDC76843-5B9E-712B-1DAC-BE9121EACCEE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1311086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5100" y="-12700"/>
            <a:ext cx="4826000" cy="241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6535400" y="4216400"/>
            <a:ext cx="838200" cy="838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>
            <a:alphaModFix amt="65000"/>
          </a:blip>
          <a:stretch>
            <a:fillRect/>
          </a:stretch>
        </p:blipFill>
        <p:spPr>
          <a:xfrm>
            <a:off x="16967200" y="3390900"/>
            <a:ext cx="393700" cy="393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480300" y="11049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162300" y="2209800"/>
            <a:ext cx="119761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데이터 수집 절차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D5A88F06-9563-9563-7182-FBF00AEC2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7" name="TextBox 16">
            <a:extLst>
              <a:ext uri="{FF2B5EF4-FFF2-40B4-BE49-F238E27FC236}">
                <a16:creationId xmlns:a16="http://schemas.microsoft.com/office/drawing/2014/main" id="{D0562285-C902-5595-5762-BDDC3C869435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Part1-2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D51783A6-0B43-1EA4-6118-848202026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5300" y="4038600"/>
            <a:ext cx="14770100" cy="3657600"/>
          </a:xfrm>
          <a:prstGeom prst="rect">
            <a:avLst/>
          </a:prstGeom>
        </p:spPr>
      </p:pic>
      <p:sp>
        <p:nvSpPr>
          <p:cNvPr id="28" name="TextBox 4">
            <a:extLst>
              <a:ext uri="{FF2B5EF4-FFF2-40B4-BE49-F238E27FC236}">
                <a16:creationId xmlns:a16="http://schemas.microsoft.com/office/drawing/2014/main" id="{7D6F362C-113B-2F3E-30F3-FDBB715F5D91}"/>
              </a:ext>
            </a:extLst>
          </p:cNvPr>
          <p:cNvSpPr txBox="1"/>
          <p:nvPr/>
        </p:nvSpPr>
        <p:spPr>
          <a:xfrm>
            <a:off x="1587500" y="8204200"/>
            <a:ext cx="4305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i="0" u="none" strike="noStrike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◦ </a:t>
            </a:r>
            <a:r>
              <a:rPr lang="ko-KR" altLang="en-US" sz="1900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수집 범위 </a:t>
            </a:r>
            <a:r>
              <a:rPr lang="en-US" altLang="ko-KR" sz="1900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: ~</a:t>
            </a:r>
            <a:r>
              <a:rPr lang="ko-KR" altLang="en-US" sz="1900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법령 폴더의 모든 </a:t>
            </a:r>
            <a:r>
              <a:rPr lang="en-US" altLang="ko-KR" sz="1900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Word</a:t>
            </a:r>
            <a:r>
              <a:rPr lang="ko-KR" altLang="en-US" sz="1900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문서</a:t>
            </a:r>
            <a:endParaRPr lang="en-US" sz="1900" dirty="0">
              <a:solidFill>
                <a:srgbClr val="000000"/>
              </a:solidFill>
              <a:latin typeface="Hakgyoansim Chulseokbu TTF L" panose="020B0600000101010101" charset="-127"/>
              <a:ea typeface="Hakgyoansim Chulseokbu TTF L" panose="020B0600000101010101" charset="-127"/>
            </a:endParaRPr>
          </a:p>
          <a:p>
            <a:pPr lvl="0" algn="ctr">
              <a:lnSpc>
                <a:spcPct val="141100"/>
              </a:lnSpc>
            </a:pPr>
            <a:r>
              <a:rPr lang="en-US" sz="1900" i="0" u="none" strike="noStrike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◦ </a:t>
            </a:r>
            <a:r>
              <a:rPr lang="ko-KR" altLang="en-US" sz="1900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파일 형식 </a:t>
            </a:r>
            <a:r>
              <a:rPr lang="en-US" altLang="ko-KR" sz="1900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: .docx</a:t>
            </a:r>
          </a:p>
          <a:p>
            <a:pPr lvl="0" algn="ctr">
              <a:lnSpc>
                <a:spcPct val="141100"/>
              </a:lnSpc>
            </a:pPr>
            <a:r>
              <a:rPr lang="en-US" altLang="ko-KR" sz="1900" i="0" u="none" strike="noStrike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◦ </a:t>
            </a:r>
            <a:r>
              <a:rPr lang="ko-KR" altLang="en-US" sz="1900" i="0" u="none" strike="noStrike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수집 방식 </a:t>
            </a:r>
            <a:r>
              <a:rPr lang="en-US" altLang="ko-KR" sz="1900" i="0" u="none" strike="noStrike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: </a:t>
            </a:r>
            <a:r>
              <a:rPr lang="ko-KR" altLang="en-US" sz="1900" i="0" u="sng" strike="noStrike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국가법령정보센터의</a:t>
            </a:r>
            <a:endParaRPr lang="en-US" altLang="ko-KR" sz="1900" i="0" u="sng" strike="noStrike" dirty="0">
              <a:solidFill>
                <a:srgbClr val="000000"/>
              </a:solidFill>
              <a:latin typeface="Hakgyoansim Chulseokbu TTF L" panose="020B0600000101010101" charset="-127"/>
              <a:ea typeface="Hakgyoansim Chulseokbu TTF L" panose="020B0600000101010101" charset="-127"/>
            </a:endParaRPr>
          </a:p>
          <a:p>
            <a:pPr lvl="0" algn="ctr">
              <a:lnSpc>
                <a:spcPct val="141100"/>
              </a:lnSpc>
            </a:pPr>
            <a:r>
              <a:rPr lang="ko-KR" altLang="en-US" sz="1900" u="sng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등록된 금융 관련 법률을 모두 수집</a:t>
            </a:r>
            <a:endParaRPr lang="en-US" sz="1900" i="0" u="sng" strike="noStrike" dirty="0">
              <a:solidFill>
                <a:srgbClr val="000000"/>
              </a:solidFill>
              <a:latin typeface="Hakgyoansim Chulseokbu TTF L" panose="020B0600000101010101" charset="-127"/>
              <a:ea typeface="Hakgyoansim Chulseokbu TTF L" panose="020B0600000101010101" charset="-127"/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B6EADED1-5B63-B915-0E59-348DA26EB366}"/>
              </a:ext>
            </a:extLst>
          </p:cNvPr>
          <p:cNvSpPr txBox="1"/>
          <p:nvPr/>
        </p:nvSpPr>
        <p:spPr>
          <a:xfrm>
            <a:off x="5308600" y="8204200"/>
            <a:ext cx="41910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i="0" u="none" strike="noStrike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◦ </a:t>
            </a:r>
            <a:r>
              <a:rPr lang="ko-KR" altLang="en-US" sz="1900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텍스트 추출 </a:t>
            </a:r>
            <a:r>
              <a:rPr lang="en-US" altLang="ko-KR" sz="1900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: </a:t>
            </a:r>
            <a:r>
              <a:rPr lang="en-US" altLang="ko-KR" sz="1900" dirty="0" err="1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LangChain</a:t>
            </a:r>
            <a:endParaRPr lang="en-US" altLang="ko-KR" sz="1900" dirty="0">
              <a:solidFill>
                <a:srgbClr val="000000"/>
              </a:solidFill>
              <a:latin typeface="Hakgyoansim Chulseokbu TTF L" panose="020B0600000101010101" charset="-127"/>
              <a:ea typeface="Hakgyoansim Chulseokbu TTF L" panose="020B0600000101010101" charset="-127"/>
            </a:endParaRPr>
          </a:p>
          <a:p>
            <a:pPr lvl="0" algn="ctr">
              <a:lnSpc>
                <a:spcPct val="141100"/>
              </a:lnSpc>
            </a:pPr>
            <a:r>
              <a:rPr lang="en-US" sz="1900" i="0" u="none" strike="noStrike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Docx2txtLoader</a:t>
            </a:r>
            <a:r>
              <a:rPr lang="ko-KR" altLang="en-US" sz="1900" i="0" u="none" strike="noStrike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활용</a:t>
            </a:r>
            <a:endParaRPr lang="en-US" sz="1900" i="0" u="none" strike="noStrike" dirty="0">
              <a:solidFill>
                <a:srgbClr val="000000"/>
              </a:solidFill>
              <a:latin typeface="Hakgyoansim Chulseokbu TTF L" panose="020B0600000101010101" charset="-127"/>
              <a:ea typeface="Hakgyoansim Chulseokbu TTF L" panose="020B0600000101010101" charset="-127"/>
            </a:endParaRPr>
          </a:p>
          <a:p>
            <a:pPr lvl="0" algn="ctr">
              <a:lnSpc>
                <a:spcPct val="141100"/>
              </a:lnSpc>
            </a:pPr>
            <a:r>
              <a:rPr lang="en-US" altLang="ko-KR" sz="1900" i="0" u="none" strike="noStrike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◦ </a:t>
            </a:r>
            <a:r>
              <a:rPr lang="ko-KR" altLang="en-US" sz="1900" i="0" u="none" strike="noStrike" dirty="0" err="1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청크</a:t>
            </a:r>
            <a:r>
              <a:rPr lang="ko-KR" altLang="en-US" sz="1900" i="0" u="none" strike="noStrike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 크기 </a:t>
            </a:r>
            <a:r>
              <a:rPr lang="en-US" altLang="ko-KR" sz="1900" i="0" u="none" strike="noStrike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: 1500</a:t>
            </a:r>
            <a:r>
              <a:rPr lang="ko-KR" altLang="en-US" sz="1900" i="0" u="none" strike="noStrike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자</a:t>
            </a:r>
            <a:endParaRPr lang="en-US" altLang="ko-KR" sz="1900" i="0" u="none" strike="noStrike" dirty="0">
              <a:solidFill>
                <a:srgbClr val="000000"/>
              </a:solidFill>
              <a:latin typeface="Hakgyoansim Chulseokbu TTF L" panose="020B0600000101010101" charset="-127"/>
              <a:ea typeface="Hakgyoansim Chulseokbu TTF L" panose="020B0600000101010101" charset="-127"/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B03DF83B-6529-D934-7BEF-AFD031B6ED53}"/>
              </a:ext>
            </a:extLst>
          </p:cNvPr>
          <p:cNvSpPr txBox="1"/>
          <p:nvPr/>
        </p:nvSpPr>
        <p:spPr>
          <a:xfrm>
            <a:off x="9499600" y="81915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i="0" u="none" strike="noStrike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◦ </a:t>
            </a:r>
            <a:r>
              <a:rPr lang="ko-KR" altLang="en-US" sz="1900" i="0" u="none" strike="noStrike" dirty="0" err="1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임베딩</a:t>
            </a:r>
            <a:r>
              <a:rPr lang="en-US" altLang="ko-KR" sz="1900" i="0" u="none" strike="noStrike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: Upstage Solar-embedding-1-large (</a:t>
            </a:r>
            <a:r>
              <a:rPr lang="en-US" altLang="ko-KR" sz="1900" u="sng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4096</a:t>
            </a:r>
            <a:r>
              <a:rPr lang="ko-KR" altLang="en-US" sz="1900" i="0" u="none" strike="noStrike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차원</a:t>
            </a:r>
            <a:r>
              <a:rPr lang="en-US" altLang="ko-KR" sz="1900" i="0" u="none" strike="noStrike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)</a:t>
            </a: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BE29BA4E-51B2-5AF9-956C-57D794B057B1}"/>
              </a:ext>
            </a:extLst>
          </p:cNvPr>
          <p:cNvSpPr txBox="1"/>
          <p:nvPr/>
        </p:nvSpPr>
        <p:spPr>
          <a:xfrm>
            <a:off x="12979400" y="8204200"/>
            <a:ext cx="3403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i="0" u="none" strike="noStrike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◦ </a:t>
            </a:r>
            <a:r>
              <a:rPr lang="ko-KR" altLang="en-US" sz="1900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저장소 </a:t>
            </a:r>
            <a:r>
              <a:rPr lang="en-US" altLang="ko-KR" sz="1900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: Pinecone </a:t>
            </a:r>
            <a:r>
              <a:rPr lang="ko-KR" altLang="en-US" sz="1900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벡터 </a:t>
            </a:r>
            <a:r>
              <a:rPr lang="en-US" altLang="ko-KR" sz="1900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DB</a:t>
            </a:r>
            <a:endParaRPr lang="en-US" sz="1900" i="0" u="none" strike="noStrike" dirty="0">
              <a:solidFill>
                <a:srgbClr val="000000"/>
              </a:solidFill>
              <a:latin typeface="Hakgyoansim Chulseokbu TTF L" panose="020B0600000101010101" charset="-127"/>
              <a:ea typeface="Hakgyoansim Chulseokbu TTF L" panose="020B0600000101010101" charset="-127"/>
            </a:endParaRPr>
          </a:p>
          <a:p>
            <a:pPr lvl="0" algn="ctr">
              <a:lnSpc>
                <a:spcPct val="141100"/>
              </a:lnSpc>
            </a:pPr>
            <a:r>
              <a:rPr lang="en-US" sz="1900" i="0" u="none" strike="noStrike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◦ </a:t>
            </a:r>
            <a:r>
              <a:rPr lang="ko-KR" altLang="en-US" sz="1900" i="0" u="none" strike="noStrike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배치 처리 </a:t>
            </a:r>
            <a:r>
              <a:rPr lang="en-US" altLang="ko-KR" sz="1900" i="0" u="none" strike="noStrike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: API</a:t>
            </a:r>
            <a:r>
              <a:rPr lang="ko-KR" altLang="en-US" sz="1900" i="0" u="none" strike="noStrike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제한 고려하여</a:t>
            </a:r>
            <a:endParaRPr lang="en-US" altLang="ko-KR" sz="1900" i="0" u="none" strike="noStrike" dirty="0">
              <a:solidFill>
                <a:srgbClr val="000000"/>
              </a:solidFill>
              <a:latin typeface="Hakgyoansim Chulseokbu TTF L" panose="020B0600000101010101" charset="-127"/>
              <a:ea typeface="Hakgyoansim Chulseokbu TTF L" panose="020B0600000101010101" charset="-127"/>
            </a:endParaRPr>
          </a:p>
          <a:p>
            <a:pPr lvl="0" algn="ctr">
              <a:lnSpc>
                <a:spcPct val="141100"/>
              </a:lnSpc>
            </a:pPr>
            <a:r>
              <a:rPr lang="en-US" sz="1900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30</a:t>
            </a:r>
            <a:r>
              <a:rPr lang="ko-KR" altLang="en-US" sz="1900" dirty="0">
                <a:solidFill>
                  <a:srgbClr val="000000"/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개씩 업로드</a:t>
            </a:r>
            <a:endParaRPr lang="en-US" sz="1900" i="0" u="none" strike="noStrike" dirty="0">
              <a:solidFill>
                <a:srgbClr val="000000"/>
              </a:solidFill>
              <a:latin typeface="Hakgyoansim Chulseokbu TTF L" panose="020B0600000101010101" charset="-127"/>
              <a:ea typeface="Hakgyoansim Chulseokbu TTF L" panose="020B0600000101010101" charset="-127"/>
            </a:endParaRPr>
          </a:p>
        </p:txBody>
      </p:sp>
      <p:pic>
        <p:nvPicPr>
          <p:cNvPr id="32" name="Picture 9">
            <a:extLst>
              <a:ext uri="{FF2B5EF4-FFF2-40B4-BE49-F238E27FC236}">
                <a16:creationId xmlns:a16="http://schemas.microsoft.com/office/drawing/2014/main" id="{78FCC243-7201-890A-038D-81FFE0FAD7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4300" y="4762500"/>
            <a:ext cx="1333500" cy="1333500"/>
          </a:xfrm>
          <a:prstGeom prst="rect">
            <a:avLst/>
          </a:prstGeom>
        </p:spPr>
      </p:pic>
      <p:pic>
        <p:nvPicPr>
          <p:cNvPr id="33" name="Picture 10">
            <a:extLst>
              <a:ext uri="{FF2B5EF4-FFF2-40B4-BE49-F238E27FC236}">
                <a16:creationId xmlns:a16="http://schemas.microsoft.com/office/drawing/2014/main" id="{11AAB5C4-16DB-1EDF-0180-116B7AC434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3400" y="4762500"/>
            <a:ext cx="1333500" cy="1333500"/>
          </a:xfrm>
          <a:prstGeom prst="rect">
            <a:avLst/>
          </a:prstGeom>
        </p:spPr>
      </p:pic>
      <p:pic>
        <p:nvPicPr>
          <p:cNvPr id="34" name="Picture 11">
            <a:extLst>
              <a:ext uri="{FF2B5EF4-FFF2-40B4-BE49-F238E27FC236}">
                <a16:creationId xmlns:a16="http://schemas.microsoft.com/office/drawing/2014/main" id="{06B47A6C-93A4-6593-15D2-CECB0FCA50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81100" y="4762500"/>
            <a:ext cx="1333500" cy="1333500"/>
          </a:xfrm>
          <a:prstGeom prst="rect">
            <a:avLst/>
          </a:prstGeom>
        </p:spPr>
      </p:pic>
      <p:pic>
        <p:nvPicPr>
          <p:cNvPr id="35" name="Picture 12">
            <a:extLst>
              <a:ext uri="{FF2B5EF4-FFF2-40B4-BE49-F238E27FC236}">
                <a16:creationId xmlns:a16="http://schemas.microsoft.com/office/drawing/2014/main" id="{420A2533-720D-1AAE-7688-D190270DD5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0200" y="4762500"/>
            <a:ext cx="1333500" cy="1333500"/>
          </a:xfrm>
          <a:prstGeom prst="rect">
            <a:avLst/>
          </a:prstGeom>
        </p:spPr>
      </p:pic>
      <p:sp>
        <p:nvSpPr>
          <p:cNvPr id="36" name="TextBox 15">
            <a:extLst>
              <a:ext uri="{FF2B5EF4-FFF2-40B4-BE49-F238E27FC236}">
                <a16:creationId xmlns:a16="http://schemas.microsoft.com/office/drawing/2014/main" id="{D0EFD6D4-0119-8B24-37B1-EED10EC57591}"/>
              </a:ext>
            </a:extLst>
          </p:cNvPr>
          <p:cNvSpPr txBox="1"/>
          <p:nvPr/>
        </p:nvSpPr>
        <p:spPr>
          <a:xfrm>
            <a:off x="2413000" y="6311900"/>
            <a:ext cx="251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FFFFFF"/>
                </a:solidFill>
                <a:ea typeface="Hakgyoansim Chulseokbu TTF B"/>
              </a:rPr>
              <a:t>원본 데이터 수집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68B9450E-A5DA-C86F-C7FD-6E6C7E7FF896}"/>
              </a:ext>
            </a:extLst>
          </p:cNvPr>
          <p:cNvSpPr txBox="1"/>
          <p:nvPr/>
        </p:nvSpPr>
        <p:spPr>
          <a:xfrm>
            <a:off x="6223001" y="6324600"/>
            <a:ext cx="231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FFFFFF"/>
                </a:solidFill>
                <a:ea typeface="Hakgyoansim Chulseokbu TTF B"/>
              </a:rPr>
              <a:t>문서 </a:t>
            </a:r>
            <a:r>
              <a:rPr lang="ko-KR" altLang="en-US" sz="3200" dirty="0" err="1">
                <a:solidFill>
                  <a:srgbClr val="FFFFFF"/>
                </a:solidFill>
                <a:ea typeface="Hakgyoansim Chulseokbu TTF B"/>
              </a:rPr>
              <a:t>전처리</a:t>
            </a:r>
            <a:r>
              <a:rPr lang="ko-KR" altLang="en-US" sz="3200" dirty="0">
                <a:solidFill>
                  <a:srgbClr val="FFFFFF"/>
                </a:solidFill>
                <a:ea typeface="Hakgyoansim Chulseokbu TTF B"/>
              </a:rPr>
              <a:t> 및 분할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E5D62BA5-3ED2-DB30-734E-496DFC2A115E}"/>
              </a:ext>
            </a:extLst>
          </p:cNvPr>
          <p:cNvSpPr txBox="1"/>
          <p:nvPr/>
        </p:nvSpPr>
        <p:spPr>
          <a:xfrm>
            <a:off x="9753600" y="6324600"/>
            <a:ext cx="251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FFFFFF"/>
                </a:solidFill>
                <a:ea typeface="Hakgyoansim Chulseokbu TTF B"/>
              </a:rPr>
              <a:t>벡터 </a:t>
            </a:r>
            <a:r>
              <a:rPr lang="ko-KR" altLang="en-US" sz="3200" dirty="0" err="1">
                <a:solidFill>
                  <a:srgbClr val="FFFFFF"/>
                </a:solidFill>
                <a:ea typeface="Hakgyoansim Chulseokbu TTF B"/>
              </a:rPr>
              <a:t>임베딩</a:t>
            </a:r>
            <a:endParaRPr lang="en-US" altLang="ko-KR" sz="3200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E4FF5110-8E3A-76BB-E78D-88815338B790}"/>
              </a:ext>
            </a:extLst>
          </p:cNvPr>
          <p:cNvSpPr txBox="1"/>
          <p:nvPr/>
        </p:nvSpPr>
        <p:spPr>
          <a:xfrm>
            <a:off x="13487399" y="6324600"/>
            <a:ext cx="2387601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벡터 </a:t>
            </a:r>
            <a:r>
              <a:rPr lang="en-US" altLang="ko-KR" sz="3200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DB</a:t>
            </a:r>
            <a:r>
              <a:rPr lang="ko-KR" altLang="en-US" sz="32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저장</a:t>
            </a:r>
            <a:endParaRPr lang="ko-KR" sz="3200" b="0" i="0" u="none" strike="noStrike" dirty="0">
              <a:solidFill>
                <a:srgbClr val="FFFFFF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40" name="Picture 19">
            <a:extLst>
              <a:ext uri="{FF2B5EF4-FFF2-40B4-BE49-F238E27FC236}">
                <a16:creationId xmlns:a16="http://schemas.microsoft.com/office/drawing/2014/main" id="{505A05E2-48A3-8C80-BFD2-CFA40D752D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08600" y="5676900"/>
            <a:ext cx="457200" cy="88900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8740EDD8-7CF4-5FB5-0791-F5404B66D3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400" y="5676900"/>
            <a:ext cx="457200" cy="88900"/>
          </a:xfrm>
          <a:prstGeom prst="rect">
            <a:avLst/>
          </a:prstGeom>
        </p:spPr>
      </p:pic>
      <p:pic>
        <p:nvPicPr>
          <p:cNvPr id="42" name="Picture 21">
            <a:extLst>
              <a:ext uri="{FF2B5EF4-FFF2-40B4-BE49-F238E27FC236}">
                <a16:creationId xmlns:a16="http://schemas.microsoft.com/office/drawing/2014/main" id="{33FE26BB-AF47-9EAA-70E0-82F4222BC3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22200" y="5676900"/>
            <a:ext cx="457200" cy="88900"/>
          </a:xfrm>
          <a:prstGeom prst="rect">
            <a:avLst/>
          </a:prstGeom>
        </p:spPr>
      </p:pic>
      <p:sp>
        <p:nvSpPr>
          <p:cNvPr id="43" name="TextBox 37">
            <a:extLst>
              <a:ext uri="{FF2B5EF4-FFF2-40B4-BE49-F238E27FC236}">
                <a16:creationId xmlns:a16="http://schemas.microsoft.com/office/drawing/2014/main" id="{7BB53874-29C8-D0C3-9F50-B9A2FE8CBC2F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04C664-66DD-8832-76E1-0B25046AA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60F9B61-2D43-8318-BCF2-61EB274A0A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5100" y="-12700"/>
            <a:ext cx="4826000" cy="2413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524909C-E349-4197-B22B-E63AF2D86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B1F2B5B6-8660-F489-365E-CF7A5EFDC8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6535400" y="4216400"/>
            <a:ext cx="838200" cy="838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B342B771-F89C-A008-9153-3C2D03C7FA5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5000"/>
          </a:blip>
          <a:stretch>
            <a:fillRect/>
          </a:stretch>
        </p:blipFill>
        <p:spPr>
          <a:xfrm>
            <a:off x="16967200" y="3390900"/>
            <a:ext cx="393700" cy="3937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2D6FA1BB-5BE1-BFB6-DFF9-B719C6D1ADA7}"/>
              </a:ext>
            </a:extLst>
          </p:cNvPr>
          <p:cNvSpPr txBox="1"/>
          <p:nvPr/>
        </p:nvSpPr>
        <p:spPr>
          <a:xfrm>
            <a:off x="7480300" y="8001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93AEED6-C265-FA49-6CC3-88C528675BC3}"/>
              </a:ext>
            </a:extLst>
          </p:cNvPr>
          <p:cNvSpPr txBox="1"/>
          <p:nvPr/>
        </p:nvSpPr>
        <p:spPr>
          <a:xfrm>
            <a:off x="3162300" y="1905000"/>
            <a:ext cx="119761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원본데이터 수집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ACB62676-1041-4829-146A-682E22156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7" name="TextBox 16">
            <a:extLst>
              <a:ext uri="{FF2B5EF4-FFF2-40B4-BE49-F238E27FC236}">
                <a16:creationId xmlns:a16="http://schemas.microsoft.com/office/drawing/2014/main" id="{DB2C7C23-AE60-9201-5F7A-3A04D4CB07CC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660985-AFDA-3E3A-3B5F-010B8CF96F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771900"/>
            <a:ext cx="17104747" cy="5867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8BAB14C-24D4-23C2-6C0F-52194BC740DF}"/>
              </a:ext>
            </a:extLst>
          </p:cNvPr>
          <p:cNvSpPr txBox="1"/>
          <p:nvPr/>
        </p:nvSpPr>
        <p:spPr>
          <a:xfrm>
            <a:off x="2667000" y="2997536"/>
            <a:ext cx="1280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-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국가법령정보센터의 등록된 금융 관련 법률을 모두 수집</a:t>
            </a:r>
          </a:p>
        </p:txBody>
      </p:sp>
      <p:sp>
        <p:nvSpPr>
          <p:cNvPr id="29" name="TextBox 37">
            <a:extLst>
              <a:ext uri="{FF2B5EF4-FFF2-40B4-BE49-F238E27FC236}">
                <a16:creationId xmlns:a16="http://schemas.microsoft.com/office/drawing/2014/main" id="{86D1B35E-3621-FC6C-C722-F87EF0DE0870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3928386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6C162A-8AAC-6EE5-06D1-02D71F15E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>
            <a:extLst>
              <a:ext uri="{FF2B5EF4-FFF2-40B4-BE49-F238E27FC236}">
                <a16:creationId xmlns:a16="http://schemas.microsoft.com/office/drawing/2014/main" id="{7EFC66A2-FDD8-AC93-A80C-A4A9F07C8ACB}"/>
              </a:ext>
            </a:extLst>
          </p:cNvPr>
          <p:cNvSpPr/>
          <p:nvPr/>
        </p:nvSpPr>
        <p:spPr>
          <a:xfrm>
            <a:off x="6400800" y="3848100"/>
            <a:ext cx="5162550" cy="5126037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6B18E46-E310-2B4E-0D61-5F5077D04E30}"/>
              </a:ext>
            </a:extLst>
          </p:cNvPr>
          <p:cNvSpPr/>
          <p:nvPr/>
        </p:nvSpPr>
        <p:spPr>
          <a:xfrm>
            <a:off x="10896600" y="3251200"/>
            <a:ext cx="6019800" cy="6083300"/>
          </a:xfrm>
          <a:prstGeom prst="roundRect">
            <a:avLst>
              <a:gd name="adj" fmla="val 1144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20E4284-3076-B9B5-52F5-5EFE64BA7471}"/>
              </a:ext>
            </a:extLst>
          </p:cNvPr>
          <p:cNvSpPr/>
          <p:nvPr/>
        </p:nvSpPr>
        <p:spPr>
          <a:xfrm>
            <a:off x="1066800" y="3238500"/>
            <a:ext cx="6019800" cy="6388100"/>
          </a:xfrm>
          <a:prstGeom prst="roundRect">
            <a:avLst>
              <a:gd name="adj" fmla="val 1144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B85F4E5-9A10-6E04-4335-B9A6756630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5100" y="-12700"/>
            <a:ext cx="4826000" cy="2413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6F4D8E8-F3A8-15E5-8459-B7D27B3C2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2804EF48-2FFD-A19E-3FD2-7AC1B51C0C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6535400" y="4216400"/>
            <a:ext cx="838200" cy="838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55D62408-0D67-92E4-2F22-ED4B40389B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5000"/>
          </a:blip>
          <a:stretch>
            <a:fillRect/>
          </a:stretch>
        </p:blipFill>
        <p:spPr>
          <a:xfrm>
            <a:off x="16967200" y="3390900"/>
            <a:ext cx="393700" cy="3937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5AA8BBE2-956F-BDCE-E798-3C800339F281}"/>
              </a:ext>
            </a:extLst>
          </p:cNvPr>
          <p:cNvSpPr txBox="1"/>
          <p:nvPr/>
        </p:nvSpPr>
        <p:spPr>
          <a:xfrm>
            <a:off x="7480300" y="939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E2CA28BF-4288-67D1-905D-824BC37F093C}"/>
              </a:ext>
            </a:extLst>
          </p:cNvPr>
          <p:cNvSpPr txBox="1"/>
          <p:nvPr/>
        </p:nvSpPr>
        <p:spPr>
          <a:xfrm>
            <a:off x="3162300" y="1943100"/>
            <a:ext cx="119761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문서 </a:t>
            </a:r>
            <a:r>
              <a:rPr lang="ko-KR" altLang="en-US" sz="6700" b="0" i="0" u="none" strike="noStrike" dirty="0" err="1">
                <a:solidFill>
                  <a:srgbClr val="201A74"/>
                </a:solidFill>
                <a:ea typeface="Hakgyoansim Chulseokbu TTF B"/>
              </a:rPr>
              <a:t>전처리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 및 분할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FD21649A-DF2B-A4D5-77A7-A8106D0D4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7" name="TextBox 16">
            <a:extLst>
              <a:ext uri="{FF2B5EF4-FFF2-40B4-BE49-F238E27FC236}">
                <a16:creationId xmlns:a16="http://schemas.microsoft.com/office/drawing/2014/main" id="{6B1716B3-A705-7ECB-934F-95A7CF1EBD90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Part2-2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8A545A-0B12-AA9D-BF11-565BF6A1D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1888" y="3833812"/>
            <a:ext cx="5057775" cy="7048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A4B1A51-27B6-8E6F-B8B4-BAA281CA20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7600" y="4962525"/>
            <a:ext cx="5086350" cy="21145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121A061-5588-017D-F0AC-8ED8A4DDAD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7600" y="7705725"/>
            <a:ext cx="5086350" cy="10287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0CDAF9A-DF03-06F5-A6B2-935F47EFE6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4454" y="3667125"/>
            <a:ext cx="5153025" cy="54387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C407DC27-116E-4BA0-23B5-2639C41C1A07}"/>
              </a:ext>
            </a:extLst>
          </p:cNvPr>
          <p:cNvSpPr/>
          <p:nvPr/>
        </p:nvSpPr>
        <p:spPr>
          <a:xfrm>
            <a:off x="7734300" y="4511050"/>
            <a:ext cx="2590800" cy="1143000"/>
          </a:xfrm>
          <a:prstGeom prst="rightArrow">
            <a:avLst/>
          </a:prstGeom>
          <a:solidFill>
            <a:srgbClr val="2B67A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43EB22-05AF-E50E-6D64-F1C148071950}"/>
              </a:ext>
            </a:extLst>
          </p:cNvPr>
          <p:cNvSpPr txBox="1"/>
          <p:nvPr/>
        </p:nvSpPr>
        <p:spPr>
          <a:xfrm>
            <a:off x="7467600" y="5692834"/>
            <a:ext cx="2971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정규식을 사용하여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논리적 단위의 </a:t>
            </a:r>
            <a:r>
              <a:rPr lang="ko-KR" altLang="en-US" sz="32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청크로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분할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6" name="TextBox 37">
            <a:extLst>
              <a:ext uri="{FF2B5EF4-FFF2-40B4-BE49-F238E27FC236}">
                <a16:creationId xmlns:a16="http://schemas.microsoft.com/office/drawing/2014/main" id="{9908BDAF-E4F3-773E-1848-3C8C916C0725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370853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1" grpId="0" animBg="1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4C2A98-36DE-CC5F-569B-2BEACC599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552702C-38B9-03FD-5229-94DA9E85D89A}"/>
              </a:ext>
            </a:extLst>
          </p:cNvPr>
          <p:cNvSpPr/>
          <p:nvPr/>
        </p:nvSpPr>
        <p:spPr>
          <a:xfrm>
            <a:off x="10972800" y="3440222"/>
            <a:ext cx="5448300" cy="6351478"/>
          </a:xfrm>
          <a:prstGeom prst="roundRect">
            <a:avLst>
              <a:gd name="adj" fmla="val 11445"/>
            </a:avLst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2E51DA9-9FB1-622C-1A97-B56F88ADC655}"/>
              </a:ext>
            </a:extLst>
          </p:cNvPr>
          <p:cNvSpPr/>
          <p:nvPr/>
        </p:nvSpPr>
        <p:spPr>
          <a:xfrm>
            <a:off x="1068388" y="3689351"/>
            <a:ext cx="6932612" cy="5645149"/>
          </a:xfrm>
          <a:prstGeom prst="roundRect">
            <a:avLst>
              <a:gd name="adj" fmla="val 11445"/>
            </a:avLst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AA26A5A-B0CE-9227-38F4-7645250B46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5100" y="-12700"/>
            <a:ext cx="4826000" cy="2413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FC4BFBE-E682-4F2B-6B04-72CFD695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163E50FC-63B8-C9A3-28FA-6F3211DC1FA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16967200" y="3390900"/>
            <a:ext cx="393700" cy="3937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B11E84EE-B4BB-7A4A-5A41-B1DCAEA1109C}"/>
              </a:ext>
            </a:extLst>
          </p:cNvPr>
          <p:cNvSpPr txBox="1"/>
          <p:nvPr/>
        </p:nvSpPr>
        <p:spPr>
          <a:xfrm>
            <a:off x="7480300" y="9525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5C39610A-1E44-5E55-F6A7-92E3C69B91C1}"/>
              </a:ext>
            </a:extLst>
          </p:cNvPr>
          <p:cNvSpPr txBox="1"/>
          <p:nvPr/>
        </p:nvSpPr>
        <p:spPr>
          <a:xfrm>
            <a:off x="3162300" y="2057400"/>
            <a:ext cx="119761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벡터 </a:t>
            </a:r>
            <a:r>
              <a:rPr lang="ko-KR" altLang="en-US" sz="6700" b="0" i="0" u="none" strike="noStrike" dirty="0" err="1">
                <a:solidFill>
                  <a:srgbClr val="201A74"/>
                </a:solidFill>
                <a:ea typeface="Hakgyoansim Chulseokbu TTF B"/>
              </a:rPr>
              <a:t>임베딩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 및 벡터 </a:t>
            </a:r>
            <a:r>
              <a:rPr lang="en-US" altLang="ko-KR" sz="6700" b="0" i="0" u="none" strike="noStrike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DB</a:t>
            </a:r>
            <a:r>
              <a:rPr lang="ko-KR" altLang="en-US" sz="6700" b="0" i="0" u="none" strike="noStrike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저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장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39A58669-0400-BF10-1277-5FDDA076C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7" name="TextBox 16">
            <a:extLst>
              <a:ext uri="{FF2B5EF4-FFF2-40B4-BE49-F238E27FC236}">
                <a16:creationId xmlns:a16="http://schemas.microsoft.com/office/drawing/2014/main" id="{835B3973-F9BE-BB81-7B10-A16F55DC56AD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Part2-3</a:t>
            </a:r>
          </a:p>
        </p:txBody>
      </p:sp>
      <p:pic>
        <p:nvPicPr>
          <p:cNvPr id="13" name="Picture 2" descr="업스테이지 LLM '솔라' 개발 논문, NLP 학회서 채택 - 디지털데일리">
            <a:extLst>
              <a:ext uri="{FF2B5EF4-FFF2-40B4-BE49-F238E27FC236}">
                <a16:creationId xmlns:a16="http://schemas.microsoft.com/office/drawing/2014/main" id="{44A46DE1-D9F1-8FB3-3EFE-C6E6CB269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4155491"/>
            <a:ext cx="6096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inecone Vector Database with Marek Galovic - Software Engineering Daily">
            <a:extLst>
              <a:ext uri="{FF2B5EF4-FFF2-40B4-BE49-F238E27FC236}">
                <a16:creationId xmlns:a16="http://schemas.microsoft.com/office/drawing/2014/main" id="{9D3452C8-4181-E9EB-F516-67D63064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668" y="3821222"/>
            <a:ext cx="429326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BECAEAC-516A-E70E-2EA7-3349CB7E7DAF}"/>
              </a:ext>
            </a:extLst>
          </p:cNvPr>
          <p:cNvSpPr/>
          <p:nvPr/>
        </p:nvSpPr>
        <p:spPr>
          <a:xfrm>
            <a:off x="8382000" y="5572125"/>
            <a:ext cx="2209800" cy="13716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646AD9-387E-4807-D5DC-6311CD2143A9}"/>
              </a:ext>
            </a:extLst>
          </p:cNvPr>
          <p:cNvSpPr txBox="1"/>
          <p:nvPr/>
        </p:nvSpPr>
        <p:spPr>
          <a:xfrm>
            <a:off x="2158999" y="6294328"/>
            <a:ext cx="4800601" cy="260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solar-embedding-1-large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를 활용하여</a:t>
            </a:r>
            <a:endParaRPr lang="en-US" altLang="ko-KR" sz="28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논리적 단위로 나누어진 각 </a:t>
            </a:r>
            <a:r>
              <a:rPr lang="ko-KR" altLang="en-US" sz="28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청크들을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Embedding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실행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CF79E-7540-7124-84D8-8E82234974ED}"/>
              </a:ext>
            </a:extLst>
          </p:cNvPr>
          <p:cNvSpPr txBox="1"/>
          <p:nvPr/>
        </p:nvSpPr>
        <p:spPr>
          <a:xfrm>
            <a:off x="11201400" y="6207850"/>
            <a:ext cx="5067300" cy="325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각 </a:t>
            </a:r>
            <a:r>
              <a:rPr lang="ko-KR" altLang="en-US" sz="28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임베딩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 벡터들을 </a:t>
            </a:r>
            <a:endParaRPr lang="en-US" altLang="ko-KR" sz="28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Vector DB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에 저장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업로드 중 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API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제한을 고려하여</a:t>
            </a:r>
            <a:endParaRPr lang="en-US" altLang="ko-KR" sz="28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Batch size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를 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30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으로 설정하여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배치 오류 회피</a:t>
            </a:r>
          </a:p>
        </p:txBody>
      </p:sp>
      <p:sp>
        <p:nvSpPr>
          <p:cNvPr id="34" name="TextBox 37">
            <a:extLst>
              <a:ext uri="{FF2B5EF4-FFF2-40B4-BE49-F238E27FC236}">
                <a16:creationId xmlns:a16="http://schemas.microsoft.com/office/drawing/2014/main" id="{1B2EBAD5-B9BC-B46C-E060-1D34D3996A53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383745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9" grpId="0" animBg="1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E5039F-0ED7-C88F-7DA2-D829D802E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타원 31">
            <a:extLst>
              <a:ext uri="{FF2B5EF4-FFF2-40B4-BE49-F238E27FC236}">
                <a16:creationId xmlns:a16="http://schemas.microsoft.com/office/drawing/2014/main" id="{B61B0050-E863-FAA1-B799-68C9AD1AB552}"/>
              </a:ext>
            </a:extLst>
          </p:cNvPr>
          <p:cNvSpPr/>
          <p:nvPr/>
        </p:nvSpPr>
        <p:spPr>
          <a:xfrm>
            <a:off x="10474325" y="2835274"/>
            <a:ext cx="5908675" cy="5857875"/>
          </a:xfrm>
          <a:prstGeom prst="ellipse">
            <a:avLst/>
          </a:prstGeom>
          <a:solidFill>
            <a:schemeClr val="accent5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75955CD-34EB-9180-DCE3-AE56ABA03649}"/>
              </a:ext>
            </a:extLst>
          </p:cNvPr>
          <p:cNvSpPr/>
          <p:nvPr/>
        </p:nvSpPr>
        <p:spPr>
          <a:xfrm>
            <a:off x="419100" y="1866900"/>
            <a:ext cx="10566400" cy="9906000"/>
          </a:xfrm>
          <a:prstGeom prst="ellipse">
            <a:avLst/>
          </a:prstGeom>
          <a:solidFill>
            <a:schemeClr val="accent1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C05A96A-D700-B85E-EEB1-C8993A60C4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5100" y="-12700"/>
            <a:ext cx="4826000" cy="2413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67A59EE-293D-5E8A-7F36-1D8E6679B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4A1B0909-88FC-18DC-F804-32280AEA1BEE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1400" b="0" i="0" u="none" strike="noStrike" spc="100" dirty="0">
              <a:solidFill>
                <a:srgbClr val="3B7DDD"/>
              </a:solidFill>
              <a:latin typeface="Pretendard SemiBold"/>
            </a:endParaRP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2FCED29A-AD9E-421E-0C14-F8A653AC11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6535400" y="4216400"/>
            <a:ext cx="838200" cy="838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7FDC4F2F-EBF0-9BD4-23B5-D5D7F28E5FB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5000"/>
          </a:blip>
          <a:stretch>
            <a:fillRect/>
          </a:stretch>
        </p:blipFill>
        <p:spPr>
          <a:xfrm>
            <a:off x="16967200" y="3390900"/>
            <a:ext cx="393700" cy="3937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F003BB2C-9EDB-F1AA-9FFF-DE405AFDD8B7}"/>
              </a:ext>
            </a:extLst>
          </p:cNvPr>
          <p:cNvSpPr txBox="1"/>
          <p:nvPr/>
        </p:nvSpPr>
        <p:spPr>
          <a:xfrm>
            <a:off x="3581400" y="13462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F21F0443-9A5D-88C7-2FA0-2102FED48E83}"/>
              </a:ext>
            </a:extLst>
          </p:cNvPr>
          <p:cNvSpPr txBox="1"/>
          <p:nvPr/>
        </p:nvSpPr>
        <p:spPr>
          <a:xfrm>
            <a:off x="3733800" y="1282700"/>
            <a:ext cx="119761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700" b="0" i="0" u="none" strike="noStrike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RAG </a:t>
            </a:r>
            <a:r>
              <a:rPr lang="ko-KR" altLang="en-US" sz="6700" b="0" i="0" u="none" strike="noStrike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성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능 평가</a:t>
            </a:r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B204EB28-6DA9-31BB-9F8C-391857E66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7" name="TextBox 16">
            <a:extLst>
              <a:ext uri="{FF2B5EF4-FFF2-40B4-BE49-F238E27FC236}">
                <a16:creationId xmlns:a16="http://schemas.microsoft.com/office/drawing/2014/main" id="{7041CCC3-C8E9-ABAC-775C-98872B70EBAC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Part2-4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C1ED866-D2EA-C19A-4BE1-87A4EDAF22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100" y="3060700"/>
            <a:ext cx="9296400" cy="33432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D528198-5A8F-F7C3-8BAD-7D97AE35BF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61" y="7641591"/>
            <a:ext cx="3812677" cy="19506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7A536CD-6BA7-5CE0-F36B-A013E4F3CEED}"/>
              </a:ext>
            </a:extLst>
          </p:cNvPr>
          <p:cNvSpPr txBox="1"/>
          <p:nvPr/>
        </p:nvSpPr>
        <p:spPr>
          <a:xfrm>
            <a:off x="10372725" y="4913311"/>
            <a:ext cx="617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실제 법률의 내용을 근거로 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만들어진 문제 데이터 셋을 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사용하여 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RAG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의 성능을 평가</a:t>
            </a:r>
          </a:p>
        </p:txBody>
      </p:sp>
      <p:pic>
        <p:nvPicPr>
          <p:cNvPr id="34" name="그래픽 33" descr="직선 화살표 단색으로 채워진">
            <a:extLst>
              <a:ext uri="{FF2B5EF4-FFF2-40B4-BE49-F238E27FC236}">
                <a16:creationId xmlns:a16="http://schemas.microsoft.com/office/drawing/2014/main" id="{85AF041B-2555-D069-CE42-1009C3E9F7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5410200" y="6663214"/>
            <a:ext cx="914400" cy="914400"/>
          </a:xfrm>
          <a:prstGeom prst="rect">
            <a:avLst/>
          </a:prstGeom>
        </p:spPr>
      </p:pic>
      <p:sp>
        <p:nvSpPr>
          <p:cNvPr id="35" name="TextBox 37">
            <a:extLst>
              <a:ext uri="{FF2B5EF4-FFF2-40B4-BE49-F238E27FC236}">
                <a16:creationId xmlns:a16="http://schemas.microsoft.com/office/drawing/2014/main" id="{04BA10DD-9488-F574-E27D-EF1591CF6735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233734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7175500"/>
            <a:ext cx="4610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584200" y="-711200"/>
            <a:ext cx="5905500" cy="469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2362200" y="-457200"/>
            <a:ext cx="5359400" cy="269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29700" y="-9029700"/>
            <a:ext cx="241300" cy="1830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00" y="6553200"/>
            <a:ext cx="469900" cy="482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84300" y="65532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dirty="0">
                <a:solidFill>
                  <a:srgbClr val="004AB6"/>
                </a:solidFill>
                <a:ea typeface="Hakgyoansim Chulseokbu TTF B"/>
              </a:rPr>
              <a:t>프로젝트 개요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37200" y="66294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3B7DDD"/>
                </a:solidFill>
                <a:latin typeface="Pretendard SemiBold"/>
              </a:rPr>
              <a:t>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400" y="6553200"/>
            <a:ext cx="4699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19900" y="6515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b="0" i="0" u="none" strike="noStrike" dirty="0">
                <a:solidFill>
                  <a:srgbClr val="004AB6"/>
                </a:solidFill>
                <a:ea typeface="Hakgyoansim Chulseokbu TTF B"/>
              </a:rPr>
              <a:t>핵심 기능 및 데이터 수집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72800" y="66294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2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0" y="6553200"/>
            <a:ext cx="4699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255500" y="65532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altLang="ko-KR" sz="2600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  <a:r>
              <a:rPr lang="ko-KR" altLang="en-US" sz="2600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프롬프트 설계</a:t>
            </a:r>
            <a:endParaRPr lang="ko-KR" sz="2600" b="0" i="0" u="none" strike="noStrike" dirty="0">
              <a:solidFill>
                <a:srgbClr val="004AB6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408400" y="66294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3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00" y="8293100"/>
            <a:ext cx="469900" cy="482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84300" y="8293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b="0" i="0" u="none" strike="noStrike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  <a:r>
              <a:rPr lang="en-US" altLang="ko-KR" sz="2600" b="0" i="0" u="none" strike="noStrike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/AI</a:t>
            </a:r>
            <a:r>
              <a:rPr lang="ko-KR" altLang="en-US" sz="2600" b="0" i="0" u="none" strike="noStrike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구현</a:t>
            </a:r>
            <a:endParaRPr lang="ko-KR" sz="2600" b="0" i="0" u="none" strike="noStrike" dirty="0">
              <a:solidFill>
                <a:srgbClr val="004AB6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537200" y="83693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4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400" y="8293100"/>
            <a:ext cx="469900" cy="482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819900" y="8293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b="0" i="0" u="none" strike="noStrike" dirty="0">
                <a:solidFill>
                  <a:srgbClr val="004AB6"/>
                </a:solidFill>
                <a:ea typeface="Hakgyoansim Chulseokbu TTF B"/>
              </a:rPr>
              <a:t>웹 서비스 구현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972800" y="83693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5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0" y="8293100"/>
            <a:ext cx="469900" cy="482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4330700" y="2806700"/>
            <a:ext cx="431800" cy="431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>
            <a:alphaModFix amt="41000"/>
          </a:blip>
          <a:stretch>
            <a:fillRect/>
          </a:stretch>
        </p:blipFill>
        <p:spPr>
          <a:xfrm rot="-5400000">
            <a:off x="-774700" y="3797300"/>
            <a:ext cx="2705100" cy="1155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7175500"/>
            <a:ext cx="46101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00" y="7175500"/>
            <a:ext cx="46101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8928100"/>
            <a:ext cx="46101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00" y="8928100"/>
            <a:ext cx="46101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8915400"/>
            <a:ext cx="4610100" cy="25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2255500" y="8293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dirty="0">
                <a:solidFill>
                  <a:srgbClr val="004AB6"/>
                </a:solidFill>
                <a:ea typeface="Hakgyoansim Chulseokbu TTF B"/>
              </a:rPr>
              <a:t>결론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6408400" y="83693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6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48800" y="3530600"/>
            <a:ext cx="74041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10000" b="0" i="0" u="none" strike="noStrike" spc="-100" dirty="0">
                <a:solidFill>
                  <a:srgbClr val="201A74"/>
                </a:solidFill>
                <a:latin typeface="Pretendard Semi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3A562-B05B-B4BE-94C7-6D6ED8012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화살표: 아래쪽 62">
            <a:extLst>
              <a:ext uri="{FF2B5EF4-FFF2-40B4-BE49-F238E27FC236}">
                <a16:creationId xmlns:a16="http://schemas.microsoft.com/office/drawing/2014/main" id="{CA907254-70A5-EB0D-A7CD-AD6EC9BA7C6A}"/>
              </a:ext>
            </a:extLst>
          </p:cNvPr>
          <p:cNvSpPr/>
          <p:nvPr/>
        </p:nvSpPr>
        <p:spPr>
          <a:xfrm rot="16200000">
            <a:off x="14237926" y="1710403"/>
            <a:ext cx="1097418" cy="3926153"/>
          </a:xfrm>
          <a:custGeom>
            <a:avLst/>
            <a:gdLst>
              <a:gd name="connsiteX0" fmla="*/ 0 w 1589755"/>
              <a:gd name="connsiteY0" fmla="*/ 6529243 h 7324120"/>
              <a:gd name="connsiteX1" fmla="*/ 397439 w 1589755"/>
              <a:gd name="connsiteY1" fmla="*/ 6529243 h 7324120"/>
              <a:gd name="connsiteX2" fmla="*/ 397439 w 1589755"/>
              <a:gd name="connsiteY2" fmla="*/ 0 h 7324120"/>
              <a:gd name="connsiteX3" fmla="*/ 1192316 w 1589755"/>
              <a:gd name="connsiteY3" fmla="*/ 0 h 7324120"/>
              <a:gd name="connsiteX4" fmla="*/ 1192316 w 1589755"/>
              <a:gd name="connsiteY4" fmla="*/ 6529243 h 7324120"/>
              <a:gd name="connsiteX5" fmla="*/ 1589755 w 1589755"/>
              <a:gd name="connsiteY5" fmla="*/ 6529243 h 7324120"/>
              <a:gd name="connsiteX6" fmla="*/ 794878 w 1589755"/>
              <a:gd name="connsiteY6" fmla="*/ 7324120 h 7324120"/>
              <a:gd name="connsiteX7" fmla="*/ 0 w 1589755"/>
              <a:gd name="connsiteY7" fmla="*/ 6529243 h 7324120"/>
              <a:gd name="connsiteX0" fmla="*/ 0 w 1589755"/>
              <a:gd name="connsiteY0" fmla="*/ 6529243 h 7324120"/>
              <a:gd name="connsiteX1" fmla="*/ 797489 w 1589755"/>
              <a:gd name="connsiteY1" fmla="*/ 6586396 h 7324120"/>
              <a:gd name="connsiteX2" fmla="*/ 397439 w 1589755"/>
              <a:gd name="connsiteY2" fmla="*/ 0 h 7324120"/>
              <a:gd name="connsiteX3" fmla="*/ 1192316 w 1589755"/>
              <a:gd name="connsiteY3" fmla="*/ 0 h 7324120"/>
              <a:gd name="connsiteX4" fmla="*/ 1192316 w 1589755"/>
              <a:gd name="connsiteY4" fmla="*/ 6529243 h 7324120"/>
              <a:gd name="connsiteX5" fmla="*/ 1589755 w 1589755"/>
              <a:gd name="connsiteY5" fmla="*/ 6529243 h 7324120"/>
              <a:gd name="connsiteX6" fmla="*/ 794878 w 1589755"/>
              <a:gd name="connsiteY6" fmla="*/ 7324120 h 7324120"/>
              <a:gd name="connsiteX7" fmla="*/ 0 w 1589755"/>
              <a:gd name="connsiteY7" fmla="*/ 6529243 h 7324120"/>
              <a:gd name="connsiteX0" fmla="*/ 0 w 1589755"/>
              <a:gd name="connsiteY0" fmla="*/ 6543530 h 7338407"/>
              <a:gd name="connsiteX1" fmla="*/ 797489 w 1589755"/>
              <a:gd name="connsiteY1" fmla="*/ 6600683 h 7338407"/>
              <a:gd name="connsiteX2" fmla="*/ 826064 w 1589755"/>
              <a:gd name="connsiteY2" fmla="*/ 0 h 7338407"/>
              <a:gd name="connsiteX3" fmla="*/ 1192316 w 1589755"/>
              <a:gd name="connsiteY3" fmla="*/ 14287 h 7338407"/>
              <a:gd name="connsiteX4" fmla="*/ 1192316 w 1589755"/>
              <a:gd name="connsiteY4" fmla="*/ 6543530 h 7338407"/>
              <a:gd name="connsiteX5" fmla="*/ 1589755 w 1589755"/>
              <a:gd name="connsiteY5" fmla="*/ 6543530 h 7338407"/>
              <a:gd name="connsiteX6" fmla="*/ 794878 w 1589755"/>
              <a:gd name="connsiteY6" fmla="*/ 7338407 h 7338407"/>
              <a:gd name="connsiteX7" fmla="*/ 0 w 1589755"/>
              <a:gd name="connsiteY7" fmla="*/ 6543530 h 7338407"/>
              <a:gd name="connsiteX0" fmla="*/ 0 w 818230"/>
              <a:gd name="connsiteY0" fmla="*/ 7072168 h 7338407"/>
              <a:gd name="connsiteX1" fmla="*/ 25964 w 818230"/>
              <a:gd name="connsiteY1" fmla="*/ 6600683 h 7338407"/>
              <a:gd name="connsiteX2" fmla="*/ 54539 w 818230"/>
              <a:gd name="connsiteY2" fmla="*/ 0 h 7338407"/>
              <a:gd name="connsiteX3" fmla="*/ 420791 w 818230"/>
              <a:gd name="connsiteY3" fmla="*/ 14287 h 7338407"/>
              <a:gd name="connsiteX4" fmla="*/ 420791 w 818230"/>
              <a:gd name="connsiteY4" fmla="*/ 6543530 h 7338407"/>
              <a:gd name="connsiteX5" fmla="*/ 818230 w 818230"/>
              <a:gd name="connsiteY5" fmla="*/ 6543530 h 7338407"/>
              <a:gd name="connsiteX6" fmla="*/ 23353 w 818230"/>
              <a:gd name="connsiteY6" fmla="*/ 7338407 h 7338407"/>
              <a:gd name="connsiteX7" fmla="*/ 0 w 818230"/>
              <a:gd name="connsiteY7" fmla="*/ 7072168 h 7338407"/>
              <a:gd name="connsiteX0" fmla="*/ 0 w 818230"/>
              <a:gd name="connsiteY0" fmla="*/ 7072168 h 7338407"/>
              <a:gd name="connsiteX1" fmla="*/ 40255 w 818230"/>
              <a:gd name="connsiteY1" fmla="*/ 6614974 h 7338407"/>
              <a:gd name="connsiteX2" fmla="*/ 54539 w 818230"/>
              <a:gd name="connsiteY2" fmla="*/ 0 h 7338407"/>
              <a:gd name="connsiteX3" fmla="*/ 420791 w 818230"/>
              <a:gd name="connsiteY3" fmla="*/ 14287 h 7338407"/>
              <a:gd name="connsiteX4" fmla="*/ 420791 w 818230"/>
              <a:gd name="connsiteY4" fmla="*/ 6543530 h 7338407"/>
              <a:gd name="connsiteX5" fmla="*/ 818230 w 818230"/>
              <a:gd name="connsiteY5" fmla="*/ 6543530 h 7338407"/>
              <a:gd name="connsiteX6" fmla="*/ 23353 w 818230"/>
              <a:gd name="connsiteY6" fmla="*/ 7338407 h 7338407"/>
              <a:gd name="connsiteX7" fmla="*/ 0 w 818230"/>
              <a:gd name="connsiteY7" fmla="*/ 7072168 h 7338407"/>
              <a:gd name="connsiteX0" fmla="*/ 5224 w 794877"/>
              <a:gd name="connsiteY0" fmla="*/ 7129321 h 7338407"/>
              <a:gd name="connsiteX1" fmla="*/ 16902 w 794877"/>
              <a:gd name="connsiteY1" fmla="*/ 6614974 h 7338407"/>
              <a:gd name="connsiteX2" fmla="*/ 31186 w 794877"/>
              <a:gd name="connsiteY2" fmla="*/ 0 h 7338407"/>
              <a:gd name="connsiteX3" fmla="*/ 397438 w 794877"/>
              <a:gd name="connsiteY3" fmla="*/ 14287 h 7338407"/>
              <a:gd name="connsiteX4" fmla="*/ 397438 w 794877"/>
              <a:gd name="connsiteY4" fmla="*/ 6543530 h 7338407"/>
              <a:gd name="connsiteX5" fmla="*/ 794877 w 794877"/>
              <a:gd name="connsiteY5" fmla="*/ 6543530 h 7338407"/>
              <a:gd name="connsiteX6" fmla="*/ 0 w 794877"/>
              <a:gd name="connsiteY6" fmla="*/ 7338407 h 7338407"/>
              <a:gd name="connsiteX7" fmla="*/ 5224 w 794877"/>
              <a:gd name="connsiteY7" fmla="*/ 7129321 h 7338407"/>
              <a:gd name="connsiteX0" fmla="*/ 5224 w 794877"/>
              <a:gd name="connsiteY0" fmla="*/ 7115034 h 7324120"/>
              <a:gd name="connsiteX1" fmla="*/ 16902 w 794877"/>
              <a:gd name="connsiteY1" fmla="*/ 6600687 h 7324120"/>
              <a:gd name="connsiteX2" fmla="*/ 21100 w 794877"/>
              <a:gd name="connsiteY2" fmla="*/ 25712 h 7324120"/>
              <a:gd name="connsiteX3" fmla="*/ 397438 w 794877"/>
              <a:gd name="connsiteY3" fmla="*/ 0 h 7324120"/>
              <a:gd name="connsiteX4" fmla="*/ 397438 w 794877"/>
              <a:gd name="connsiteY4" fmla="*/ 6529243 h 7324120"/>
              <a:gd name="connsiteX5" fmla="*/ 794877 w 794877"/>
              <a:gd name="connsiteY5" fmla="*/ 6529243 h 7324120"/>
              <a:gd name="connsiteX6" fmla="*/ 0 w 794877"/>
              <a:gd name="connsiteY6" fmla="*/ 7324120 h 7324120"/>
              <a:gd name="connsiteX7" fmla="*/ 5224 w 794877"/>
              <a:gd name="connsiteY7" fmla="*/ 7115034 h 7324120"/>
              <a:gd name="connsiteX0" fmla="*/ 5224 w 794877"/>
              <a:gd name="connsiteY0" fmla="*/ 7115034 h 7324120"/>
              <a:gd name="connsiteX1" fmla="*/ 16902 w 794877"/>
              <a:gd name="connsiteY1" fmla="*/ 6600687 h 7324120"/>
              <a:gd name="connsiteX2" fmla="*/ 21100 w 794877"/>
              <a:gd name="connsiteY2" fmla="*/ 25712 h 7324120"/>
              <a:gd name="connsiteX3" fmla="*/ 397438 w 794877"/>
              <a:gd name="connsiteY3" fmla="*/ 0 h 7324120"/>
              <a:gd name="connsiteX4" fmla="*/ 397438 w 794877"/>
              <a:gd name="connsiteY4" fmla="*/ 5676350 h 7324120"/>
              <a:gd name="connsiteX5" fmla="*/ 794877 w 794877"/>
              <a:gd name="connsiteY5" fmla="*/ 6529243 h 7324120"/>
              <a:gd name="connsiteX6" fmla="*/ 0 w 794877"/>
              <a:gd name="connsiteY6" fmla="*/ 7324120 h 7324120"/>
              <a:gd name="connsiteX7" fmla="*/ 5224 w 794877"/>
              <a:gd name="connsiteY7" fmla="*/ 7115034 h 7324120"/>
              <a:gd name="connsiteX0" fmla="*/ 5224 w 774705"/>
              <a:gd name="connsiteY0" fmla="*/ 7115034 h 7324120"/>
              <a:gd name="connsiteX1" fmla="*/ 16902 w 774705"/>
              <a:gd name="connsiteY1" fmla="*/ 6600687 h 7324120"/>
              <a:gd name="connsiteX2" fmla="*/ 21100 w 774705"/>
              <a:gd name="connsiteY2" fmla="*/ 25712 h 7324120"/>
              <a:gd name="connsiteX3" fmla="*/ 397438 w 774705"/>
              <a:gd name="connsiteY3" fmla="*/ 0 h 7324120"/>
              <a:gd name="connsiteX4" fmla="*/ 397438 w 774705"/>
              <a:gd name="connsiteY4" fmla="*/ 5676350 h 7324120"/>
              <a:gd name="connsiteX5" fmla="*/ 774705 w 774705"/>
              <a:gd name="connsiteY5" fmla="*/ 5623045 h 7324120"/>
              <a:gd name="connsiteX6" fmla="*/ 0 w 774705"/>
              <a:gd name="connsiteY6" fmla="*/ 7324120 h 7324120"/>
              <a:gd name="connsiteX7" fmla="*/ 5224 w 774705"/>
              <a:gd name="connsiteY7" fmla="*/ 7115034 h 732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4705" h="7324120">
                <a:moveTo>
                  <a:pt x="5224" y="7115034"/>
                </a:moveTo>
                <a:lnTo>
                  <a:pt x="16902" y="6600687"/>
                </a:lnTo>
                <a:cubicBezTo>
                  <a:pt x="21663" y="4395696"/>
                  <a:pt x="16339" y="2230703"/>
                  <a:pt x="21100" y="25712"/>
                </a:cubicBezTo>
                <a:lnTo>
                  <a:pt x="397438" y="0"/>
                </a:lnTo>
                <a:lnTo>
                  <a:pt x="397438" y="5676350"/>
                </a:lnTo>
                <a:lnTo>
                  <a:pt x="774705" y="5623045"/>
                </a:lnTo>
                <a:lnTo>
                  <a:pt x="0" y="7324120"/>
                </a:lnTo>
                <a:lnTo>
                  <a:pt x="5224" y="7115034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67" name="화살표: 아래쪽 62">
            <a:extLst>
              <a:ext uri="{FF2B5EF4-FFF2-40B4-BE49-F238E27FC236}">
                <a16:creationId xmlns:a16="http://schemas.microsoft.com/office/drawing/2014/main" id="{487E5478-CFAF-D2FF-9DE1-0A0829A4F09B}"/>
              </a:ext>
            </a:extLst>
          </p:cNvPr>
          <p:cNvSpPr/>
          <p:nvPr/>
        </p:nvSpPr>
        <p:spPr>
          <a:xfrm rot="16200000">
            <a:off x="10405968" y="1726837"/>
            <a:ext cx="1097418" cy="3926153"/>
          </a:xfrm>
          <a:custGeom>
            <a:avLst/>
            <a:gdLst>
              <a:gd name="connsiteX0" fmla="*/ 0 w 1589755"/>
              <a:gd name="connsiteY0" fmla="*/ 6529243 h 7324120"/>
              <a:gd name="connsiteX1" fmla="*/ 397439 w 1589755"/>
              <a:gd name="connsiteY1" fmla="*/ 6529243 h 7324120"/>
              <a:gd name="connsiteX2" fmla="*/ 397439 w 1589755"/>
              <a:gd name="connsiteY2" fmla="*/ 0 h 7324120"/>
              <a:gd name="connsiteX3" fmla="*/ 1192316 w 1589755"/>
              <a:gd name="connsiteY3" fmla="*/ 0 h 7324120"/>
              <a:gd name="connsiteX4" fmla="*/ 1192316 w 1589755"/>
              <a:gd name="connsiteY4" fmla="*/ 6529243 h 7324120"/>
              <a:gd name="connsiteX5" fmla="*/ 1589755 w 1589755"/>
              <a:gd name="connsiteY5" fmla="*/ 6529243 h 7324120"/>
              <a:gd name="connsiteX6" fmla="*/ 794878 w 1589755"/>
              <a:gd name="connsiteY6" fmla="*/ 7324120 h 7324120"/>
              <a:gd name="connsiteX7" fmla="*/ 0 w 1589755"/>
              <a:gd name="connsiteY7" fmla="*/ 6529243 h 7324120"/>
              <a:gd name="connsiteX0" fmla="*/ 0 w 1589755"/>
              <a:gd name="connsiteY0" fmla="*/ 6529243 h 7324120"/>
              <a:gd name="connsiteX1" fmla="*/ 797489 w 1589755"/>
              <a:gd name="connsiteY1" fmla="*/ 6586396 h 7324120"/>
              <a:gd name="connsiteX2" fmla="*/ 397439 w 1589755"/>
              <a:gd name="connsiteY2" fmla="*/ 0 h 7324120"/>
              <a:gd name="connsiteX3" fmla="*/ 1192316 w 1589755"/>
              <a:gd name="connsiteY3" fmla="*/ 0 h 7324120"/>
              <a:gd name="connsiteX4" fmla="*/ 1192316 w 1589755"/>
              <a:gd name="connsiteY4" fmla="*/ 6529243 h 7324120"/>
              <a:gd name="connsiteX5" fmla="*/ 1589755 w 1589755"/>
              <a:gd name="connsiteY5" fmla="*/ 6529243 h 7324120"/>
              <a:gd name="connsiteX6" fmla="*/ 794878 w 1589755"/>
              <a:gd name="connsiteY6" fmla="*/ 7324120 h 7324120"/>
              <a:gd name="connsiteX7" fmla="*/ 0 w 1589755"/>
              <a:gd name="connsiteY7" fmla="*/ 6529243 h 7324120"/>
              <a:gd name="connsiteX0" fmla="*/ 0 w 1589755"/>
              <a:gd name="connsiteY0" fmla="*/ 6543530 h 7338407"/>
              <a:gd name="connsiteX1" fmla="*/ 797489 w 1589755"/>
              <a:gd name="connsiteY1" fmla="*/ 6600683 h 7338407"/>
              <a:gd name="connsiteX2" fmla="*/ 826064 w 1589755"/>
              <a:gd name="connsiteY2" fmla="*/ 0 h 7338407"/>
              <a:gd name="connsiteX3" fmla="*/ 1192316 w 1589755"/>
              <a:gd name="connsiteY3" fmla="*/ 14287 h 7338407"/>
              <a:gd name="connsiteX4" fmla="*/ 1192316 w 1589755"/>
              <a:gd name="connsiteY4" fmla="*/ 6543530 h 7338407"/>
              <a:gd name="connsiteX5" fmla="*/ 1589755 w 1589755"/>
              <a:gd name="connsiteY5" fmla="*/ 6543530 h 7338407"/>
              <a:gd name="connsiteX6" fmla="*/ 794878 w 1589755"/>
              <a:gd name="connsiteY6" fmla="*/ 7338407 h 7338407"/>
              <a:gd name="connsiteX7" fmla="*/ 0 w 1589755"/>
              <a:gd name="connsiteY7" fmla="*/ 6543530 h 7338407"/>
              <a:gd name="connsiteX0" fmla="*/ 0 w 818230"/>
              <a:gd name="connsiteY0" fmla="*/ 7072168 h 7338407"/>
              <a:gd name="connsiteX1" fmla="*/ 25964 w 818230"/>
              <a:gd name="connsiteY1" fmla="*/ 6600683 h 7338407"/>
              <a:gd name="connsiteX2" fmla="*/ 54539 w 818230"/>
              <a:gd name="connsiteY2" fmla="*/ 0 h 7338407"/>
              <a:gd name="connsiteX3" fmla="*/ 420791 w 818230"/>
              <a:gd name="connsiteY3" fmla="*/ 14287 h 7338407"/>
              <a:gd name="connsiteX4" fmla="*/ 420791 w 818230"/>
              <a:gd name="connsiteY4" fmla="*/ 6543530 h 7338407"/>
              <a:gd name="connsiteX5" fmla="*/ 818230 w 818230"/>
              <a:gd name="connsiteY5" fmla="*/ 6543530 h 7338407"/>
              <a:gd name="connsiteX6" fmla="*/ 23353 w 818230"/>
              <a:gd name="connsiteY6" fmla="*/ 7338407 h 7338407"/>
              <a:gd name="connsiteX7" fmla="*/ 0 w 818230"/>
              <a:gd name="connsiteY7" fmla="*/ 7072168 h 7338407"/>
              <a:gd name="connsiteX0" fmla="*/ 0 w 818230"/>
              <a:gd name="connsiteY0" fmla="*/ 7072168 h 7338407"/>
              <a:gd name="connsiteX1" fmla="*/ 40255 w 818230"/>
              <a:gd name="connsiteY1" fmla="*/ 6614974 h 7338407"/>
              <a:gd name="connsiteX2" fmla="*/ 54539 w 818230"/>
              <a:gd name="connsiteY2" fmla="*/ 0 h 7338407"/>
              <a:gd name="connsiteX3" fmla="*/ 420791 w 818230"/>
              <a:gd name="connsiteY3" fmla="*/ 14287 h 7338407"/>
              <a:gd name="connsiteX4" fmla="*/ 420791 w 818230"/>
              <a:gd name="connsiteY4" fmla="*/ 6543530 h 7338407"/>
              <a:gd name="connsiteX5" fmla="*/ 818230 w 818230"/>
              <a:gd name="connsiteY5" fmla="*/ 6543530 h 7338407"/>
              <a:gd name="connsiteX6" fmla="*/ 23353 w 818230"/>
              <a:gd name="connsiteY6" fmla="*/ 7338407 h 7338407"/>
              <a:gd name="connsiteX7" fmla="*/ 0 w 818230"/>
              <a:gd name="connsiteY7" fmla="*/ 7072168 h 7338407"/>
              <a:gd name="connsiteX0" fmla="*/ 5224 w 794877"/>
              <a:gd name="connsiteY0" fmla="*/ 7129321 h 7338407"/>
              <a:gd name="connsiteX1" fmla="*/ 16902 w 794877"/>
              <a:gd name="connsiteY1" fmla="*/ 6614974 h 7338407"/>
              <a:gd name="connsiteX2" fmla="*/ 31186 w 794877"/>
              <a:gd name="connsiteY2" fmla="*/ 0 h 7338407"/>
              <a:gd name="connsiteX3" fmla="*/ 397438 w 794877"/>
              <a:gd name="connsiteY3" fmla="*/ 14287 h 7338407"/>
              <a:gd name="connsiteX4" fmla="*/ 397438 w 794877"/>
              <a:gd name="connsiteY4" fmla="*/ 6543530 h 7338407"/>
              <a:gd name="connsiteX5" fmla="*/ 794877 w 794877"/>
              <a:gd name="connsiteY5" fmla="*/ 6543530 h 7338407"/>
              <a:gd name="connsiteX6" fmla="*/ 0 w 794877"/>
              <a:gd name="connsiteY6" fmla="*/ 7338407 h 7338407"/>
              <a:gd name="connsiteX7" fmla="*/ 5224 w 794877"/>
              <a:gd name="connsiteY7" fmla="*/ 7129321 h 7338407"/>
              <a:gd name="connsiteX0" fmla="*/ 5224 w 794877"/>
              <a:gd name="connsiteY0" fmla="*/ 7115034 h 7324120"/>
              <a:gd name="connsiteX1" fmla="*/ 16902 w 794877"/>
              <a:gd name="connsiteY1" fmla="*/ 6600687 h 7324120"/>
              <a:gd name="connsiteX2" fmla="*/ 21100 w 794877"/>
              <a:gd name="connsiteY2" fmla="*/ 25712 h 7324120"/>
              <a:gd name="connsiteX3" fmla="*/ 397438 w 794877"/>
              <a:gd name="connsiteY3" fmla="*/ 0 h 7324120"/>
              <a:gd name="connsiteX4" fmla="*/ 397438 w 794877"/>
              <a:gd name="connsiteY4" fmla="*/ 6529243 h 7324120"/>
              <a:gd name="connsiteX5" fmla="*/ 794877 w 794877"/>
              <a:gd name="connsiteY5" fmla="*/ 6529243 h 7324120"/>
              <a:gd name="connsiteX6" fmla="*/ 0 w 794877"/>
              <a:gd name="connsiteY6" fmla="*/ 7324120 h 7324120"/>
              <a:gd name="connsiteX7" fmla="*/ 5224 w 794877"/>
              <a:gd name="connsiteY7" fmla="*/ 7115034 h 7324120"/>
              <a:gd name="connsiteX0" fmla="*/ 5224 w 794877"/>
              <a:gd name="connsiteY0" fmla="*/ 7115034 h 7324120"/>
              <a:gd name="connsiteX1" fmla="*/ 16902 w 794877"/>
              <a:gd name="connsiteY1" fmla="*/ 6600687 h 7324120"/>
              <a:gd name="connsiteX2" fmla="*/ 21100 w 794877"/>
              <a:gd name="connsiteY2" fmla="*/ 25712 h 7324120"/>
              <a:gd name="connsiteX3" fmla="*/ 397438 w 794877"/>
              <a:gd name="connsiteY3" fmla="*/ 0 h 7324120"/>
              <a:gd name="connsiteX4" fmla="*/ 397438 w 794877"/>
              <a:gd name="connsiteY4" fmla="*/ 5676350 h 7324120"/>
              <a:gd name="connsiteX5" fmla="*/ 794877 w 794877"/>
              <a:gd name="connsiteY5" fmla="*/ 6529243 h 7324120"/>
              <a:gd name="connsiteX6" fmla="*/ 0 w 794877"/>
              <a:gd name="connsiteY6" fmla="*/ 7324120 h 7324120"/>
              <a:gd name="connsiteX7" fmla="*/ 5224 w 794877"/>
              <a:gd name="connsiteY7" fmla="*/ 7115034 h 7324120"/>
              <a:gd name="connsiteX0" fmla="*/ 5224 w 774705"/>
              <a:gd name="connsiteY0" fmla="*/ 7115034 h 7324120"/>
              <a:gd name="connsiteX1" fmla="*/ 16902 w 774705"/>
              <a:gd name="connsiteY1" fmla="*/ 6600687 h 7324120"/>
              <a:gd name="connsiteX2" fmla="*/ 21100 w 774705"/>
              <a:gd name="connsiteY2" fmla="*/ 25712 h 7324120"/>
              <a:gd name="connsiteX3" fmla="*/ 397438 w 774705"/>
              <a:gd name="connsiteY3" fmla="*/ 0 h 7324120"/>
              <a:gd name="connsiteX4" fmla="*/ 397438 w 774705"/>
              <a:gd name="connsiteY4" fmla="*/ 5676350 h 7324120"/>
              <a:gd name="connsiteX5" fmla="*/ 774705 w 774705"/>
              <a:gd name="connsiteY5" fmla="*/ 5623045 h 7324120"/>
              <a:gd name="connsiteX6" fmla="*/ 0 w 774705"/>
              <a:gd name="connsiteY6" fmla="*/ 7324120 h 7324120"/>
              <a:gd name="connsiteX7" fmla="*/ 5224 w 774705"/>
              <a:gd name="connsiteY7" fmla="*/ 7115034 h 732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4705" h="7324120">
                <a:moveTo>
                  <a:pt x="5224" y="7115034"/>
                </a:moveTo>
                <a:lnTo>
                  <a:pt x="16902" y="6600687"/>
                </a:lnTo>
                <a:cubicBezTo>
                  <a:pt x="21663" y="4395696"/>
                  <a:pt x="16339" y="2230703"/>
                  <a:pt x="21100" y="25712"/>
                </a:cubicBezTo>
                <a:lnTo>
                  <a:pt x="397438" y="0"/>
                </a:lnTo>
                <a:lnTo>
                  <a:pt x="397438" y="5676350"/>
                </a:lnTo>
                <a:lnTo>
                  <a:pt x="774705" y="5623045"/>
                </a:lnTo>
                <a:lnTo>
                  <a:pt x="0" y="7324120"/>
                </a:lnTo>
                <a:lnTo>
                  <a:pt x="5224" y="7115034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43AEC313-96AF-0458-AACB-1425B4B3C777}"/>
              </a:ext>
            </a:extLst>
          </p:cNvPr>
          <p:cNvSpPr/>
          <p:nvPr/>
        </p:nvSpPr>
        <p:spPr>
          <a:xfrm rot="16200000">
            <a:off x="4519763" y="-239110"/>
            <a:ext cx="1125993" cy="7848523"/>
          </a:xfrm>
          <a:custGeom>
            <a:avLst/>
            <a:gdLst>
              <a:gd name="connsiteX0" fmla="*/ 0 w 1589755"/>
              <a:gd name="connsiteY0" fmla="*/ 6529243 h 7324120"/>
              <a:gd name="connsiteX1" fmla="*/ 397439 w 1589755"/>
              <a:gd name="connsiteY1" fmla="*/ 6529243 h 7324120"/>
              <a:gd name="connsiteX2" fmla="*/ 397439 w 1589755"/>
              <a:gd name="connsiteY2" fmla="*/ 0 h 7324120"/>
              <a:gd name="connsiteX3" fmla="*/ 1192316 w 1589755"/>
              <a:gd name="connsiteY3" fmla="*/ 0 h 7324120"/>
              <a:gd name="connsiteX4" fmla="*/ 1192316 w 1589755"/>
              <a:gd name="connsiteY4" fmla="*/ 6529243 h 7324120"/>
              <a:gd name="connsiteX5" fmla="*/ 1589755 w 1589755"/>
              <a:gd name="connsiteY5" fmla="*/ 6529243 h 7324120"/>
              <a:gd name="connsiteX6" fmla="*/ 794878 w 1589755"/>
              <a:gd name="connsiteY6" fmla="*/ 7324120 h 7324120"/>
              <a:gd name="connsiteX7" fmla="*/ 0 w 1589755"/>
              <a:gd name="connsiteY7" fmla="*/ 6529243 h 7324120"/>
              <a:gd name="connsiteX0" fmla="*/ 0 w 1589755"/>
              <a:gd name="connsiteY0" fmla="*/ 6529243 h 7324120"/>
              <a:gd name="connsiteX1" fmla="*/ 797489 w 1589755"/>
              <a:gd name="connsiteY1" fmla="*/ 6586396 h 7324120"/>
              <a:gd name="connsiteX2" fmla="*/ 397439 w 1589755"/>
              <a:gd name="connsiteY2" fmla="*/ 0 h 7324120"/>
              <a:gd name="connsiteX3" fmla="*/ 1192316 w 1589755"/>
              <a:gd name="connsiteY3" fmla="*/ 0 h 7324120"/>
              <a:gd name="connsiteX4" fmla="*/ 1192316 w 1589755"/>
              <a:gd name="connsiteY4" fmla="*/ 6529243 h 7324120"/>
              <a:gd name="connsiteX5" fmla="*/ 1589755 w 1589755"/>
              <a:gd name="connsiteY5" fmla="*/ 6529243 h 7324120"/>
              <a:gd name="connsiteX6" fmla="*/ 794878 w 1589755"/>
              <a:gd name="connsiteY6" fmla="*/ 7324120 h 7324120"/>
              <a:gd name="connsiteX7" fmla="*/ 0 w 1589755"/>
              <a:gd name="connsiteY7" fmla="*/ 6529243 h 7324120"/>
              <a:gd name="connsiteX0" fmla="*/ 0 w 1589755"/>
              <a:gd name="connsiteY0" fmla="*/ 6543530 h 7338407"/>
              <a:gd name="connsiteX1" fmla="*/ 797489 w 1589755"/>
              <a:gd name="connsiteY1" fmla="*/ 6600683 h 7338407"/>
              <a:gd name="connsiteX2" fmla="*/ 826064 w 1589755"/>
              <a:gd name="connsiteY2" fmla="*/ 0 h 7338407"/>
              <a:gd name="connsiteX3" fmla="*/ 1192316 w 1589755"/>
              <a:gd name="connsiteY3" fmla="*/ 14287 h 7338407"/>
              <a:gd name="connsiteX4" fmla="*/ 1192316 w 1589755"/>
              <a:gd name="connsiteY4" fmla="*/ 6543530 h 7338407"/>
              <a:gd name="connsiteX5" fmla="*/ 1589755 w 1589755"/>
              <a:gd name="connsiteY5" fmla="*/ 6543530 h 7338407"/>
              <a:gd name="connsiteX6" fmla="*/ 794878 w 1589755"/>
              <a:gd name="connsiteY6" fmla="*/ 7338407 h 7338407"/>
              <a:gd name="connsiteX7" fmla="*/ 0 w 1589755"/>
              <a:gd name="connsiteY7" fmla="*/ 6543530 h 7338407"/>
              <a:gd name="connsiteX0" fmla="*/ 0 w 818230"/>
              <a:gd name="connsiteY0" fmla="*/ 7072168 h 7338407"/>
              <a:gd name="connsiteX1" fmla="*/ 25964 w 818230"/>
              <a:gd name="connsiteY1" fmla="*/ 6600683 h 7338407"/>
              <a:gd name="connsiteX2" fmla="*/ 54539 w 818230"/>
              <a:gd name="connsiteY2" fmla="*/ 0 h 7338407"/>
              <a:gd name="connsiteX3" fmla="*/ 420791 w 818230"/>
              <a:gd name="connsiteY3" fmla="*/ 14287 h 7338407"/>
              <a:gd name="connsiteX4" fmla="*/ 420791 w 818230"/>
              <a:gd name="connsiteY4" fmla="*/ 6543530 h 7338407"/>
              <a:gd name="connsiteX5" fmla="*/ 818230 w 818230"/>
              <a:gd name="connsiteY5" fmla="*/ 6543530 h 7338407"/>
              <a:gd name="connsiteX6" fmla="*/ 23353 w 818230"/>
              <a:gd name="connsiteY6" fmla="*/ 7338407 h 7338407"/>
              <a:gd name="connsiteX7" fmla="*/ 0 w 818230"/>
              <a:gd name="connsiteY7" fmla="*/ 7072168 h 7338407"/>
              <a:gd name="connsiteX0" fmla="*/ 0 w 818230"/>
              <a:gd name="connsiteY0" fmla="*/ 7072168 h 7338407"/>
              <a:gd name="connsiteX1" fmla="*/ 40255 w 818230"/>
              <a:gd name="connsiteY1" fmla="*/ 6614974 h 7338407"/>
              <a:gd name="connsiteX2" fmla="*/ 54539 w 818230"/>
              <a:gd name="connsiteY2" fmla="*/ 0 h 7338407"/>
              <a:gd name="connsiteX3" fmla="*/ 420791 w 818230"/>
              <a:gd name="connsiteY3" fmla="*/ 14287 h 7338407"/>
              <a:gd name="connsiteX4" fmla="*/ 420791 w 818230"/>
              <a:gd name="connsiteY4" fmla="*/ 6543530 h 7338407"/>
              <a:gd name="connsiteX5" fmla="*/ 818230 w 818230"/>
              <a:gd name="connsiteY5" fmla="*/ 6543530 h 7338407"/>
              <a:gd name="connsiteX6" fmla="*/ 23353 w 818230"/>
              <a:gd name="connsiteY6" fmla="*/ 7338407 h 7338407"/>
              <a:gd name="connsiteX7" fmla="*/ 0 w 818230"/>
              <a:gd name="connsiteY7" fmla="*/ 7072168 h 7338407"/>
              <a:gd name="connsiteX0" fmla="*/ 5224 w 794877"/>
              <a:gd name="connsiteY0" fmla="*/ 7129321 h 7338407"/>
              <a:gd name="connsiteX1" fmla="*/ 16902 w 794877"/>
              <a:gd name="connsiteY1" fmla="*/ 6614974 h 7338407"/>
              <a:gd name="connsiteX2" fmla="*/ 31186 w 794877"/>
              <a:gd name="connsiteY2" fmla="*/ 0 h 7338407"/>
              <a:gd name="connsiteX3" fmla="*/ 397438 w 794877"/>
              <a:gd name="connsiteY3" fmla="*/ 14287 h 7338407"/>
              <a:gd name="connsiteX4" fmla="*/ 397438 w 794877"/>
              <a:gd name="connsiteY4" fmla="*/ 6543530 h 7338407"/>
              <a:gd name="connsiteX5" fmla="*/ 794877 w 794877"/>
              <a:gd name="connsiteY5" fmla="*/ 6543530 h 7338407"/>
              <a:gd name="connsiteX6" fmla="*/ 0 w 794877"/>
              <a:gd name="connsiteY6" fmla="*/ 7338407 h 7338407"/>
              <a:gd name="connsiteX7" fmla="*/ 5224 w 794877"/>
              <a:gd name="connsiteY7" fmla="*/ 7129321 h 7338407"/>
              <a:gd name="connsiteX0" fmla="*/ 5224 w 794877"/>
              <a:gd name="connsiteY0" fmla="*/ 7115034 h 7324120"/>
              <a:gd name="connsiteX1" fmla="*/ 16902 w 794877"/>
              <a:gd name="connsiteY1" fmla="*/ 6600687 h 7324120"/>
              <a:gd name="connsiteX2" fmla="*/ 21100 w 794877"/>
              <a:gd name="connsiteY2" fmla="*/ 25712 h 7324120"/>
              <a:gd name="connsiteX3" fmla="*/ 397438 w 794877"/>
              <a:gd name="connsiteY3" fmla="*/ 0 h 7324120"/>
              <a:gd name="connsiteX4" fmla="*/ 397438 w 794877"/>
              <a:gd name="connsiteY4" fmla="*/ 6529243 h 7324120"/>
              <a:gd name="connsiteX5" fmla="*/ 794877 w 794877"/>
              <a:gd name="connsiteY5" fmla="*/ 6529243 h 7324120"/>
              <a:gd name="connsiteX6" fmla="*/ 0 w 794877"/>
              <a:gd name="connsiteY6" fmla="*/ 7324120 h 7324120"/>
              <a:gd name="connsiteX7" fmla="*/ 5224 w 794877"/>
              <a:gd name="connsiteY7" fmla="*/ 7115034 h 732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77" h="7324120">
                <a:moveTo>
                  <a:pt x="5224" y="7115034"/>
                </a:moveTo>
                <a:lnTo>
                  <a:pt x="16902" y="6600687"/>
                </a:lnTo>
                <a:cubicBezTo>
                  <a:pt x="21663" y="4395696"/>
                  <a:pt x="16339" y="2230703"/>
                  <a:pt x="21100" y="25712"/>
                </a:cubicBezTo>
                <a:lnTo>
                  <a:pt x="397438" y="0"/>
                </a:lnTo>
                <a:lnTo>
                  <a:pt x="397438" y="6529243"/>
                </a:lnTo>
                <a:lnTo>
                  <a:pt x="794877" y="6529243"/>
                </a:lnTo>
                <a:lnTo>
                  <a:pt x="0" y="7324120"/>
                </a:lnTo>
                <a:lnTo>
                  <a:pt x="5224" y="7115034"/>
                </a:lnTo>
                <a:close/>
              </a:path>
            </a:pathLst>
          </a:custGeom>
          <a:solidFill>
            <a:srgbClr val="2B67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화살표: 갈매기형 수장 65">
            <a:extLst>
              <a:ext uri="{FF2B5EF4-FFF2-40B4-BE49-F238E27FC236}">
                <a16:creationId xmlns:a16="http://schemas.microsoft.com/office/drawing/2014/main" id="{47A9AA58-0901-D8C6-C0BB-B23B5BA276CE}"/>
              </a:ext>
            </a:extLst>
          </p:cNvPr>
          <p:cNvSpPr/>
          <p:nvPr/>
        </p:nvSpPr>
        <p:spPr>
          <a:xfrm>
            <a:off x="-990600" y="3676650"/>
            <a:ext cx="20574000" cy="5353050"/>
          </a:xfrm>
          <a:prstGeom prst="chevron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CF9B143-AA04-0E60-38B1-31FD75F85DA3}"/>
              </a:ext>
            </a:extLst>
          </p:cNvPr>
          <p:cNvSpPr/>
          <p:nvPr/>
        </p:nvSpPr>
        <p:spPr>
          <a:xfrm>
            <a:off x="14313047" y="5590847"/>
            <a:ext cx="3134403" cy="29546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211C0A5-F986-2004-E18C-BB69CFB98E5F}"/>
              </a:ext>
            </a:extLst>
          </p:cNvPr>
          <p:cNvSpPr/>
          <p:nvPr/>
        </p:nvSpPr>
        <p:spPr>
          <a:xfrm>
            <a:off x="10859329" y="5584916"/>
            <a:ext cx="3276675" cy="29546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9447346A-B6E1-427A-97AE-BDE8678C1410}"/>
              </a:ext>
            </a:extLst>
          </p:cNvPr>
          <p:cNvSpPr/>
          <p:nvPr/>
        </p:nvSpPr>
        <p:spPr>
          <a:xfrm>
            <a:off x="7239000" y="5622336"/>
            <a:ext cx="3404357" cy="29546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B477395-C135-7860-8A2C-8EF95B917009}"/>
              </a:ext>
            </a:extLst>
          </p:cNvPr>
          <p:cNvSpPr/>
          <p:nvPr/>
        </p:nvSpPr>
        <p:spPr>
          <a:xfrm>
            <a:off x="3581325" y="5631682"/>
            <a:ext cx="3481989" cy="29546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43B8A32-06E2-D8F1-2D12-66265F569577}"/>
              </a:ext>
            </a:extLst>
          </p:cNvPr>
          <p:cNvSpPr/>
          <p:nvPr/>
        </p:nvSpPr>
        <p:spPr>
          <a:xfrm>
            <a:off x="735086" y="5631586"/>
            <a:ext cx="2700038" cy="29546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C1E6ECE-F892-2D5D-5A13-6D5EDA73C5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5100" y="-12700"/>
            <a:ext cx="4826000" cy="2413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EAA30B6-5749-F83B-911A-80794967F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B10CE842-DDDB-82E6-987E-357EAAA63B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6920631" y="1420008"/>
            <a:ext cx="838200" cy="838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4ECF3E20-22B1-0F27-5486-B1181535613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5000"/>
          </a:blip>
          <a:stretch>
            <a:fillRect/>
          </a:stretch>
        </p:blipFill>
        <p:spPr>
          <a:xfrm>
            <a:off x="16433800" y="5520586"/>
            <a:ext cx="393700" cy="393700"/>
          </a:xfrm>
          <a:prstGeom prst="rect">
            <a:avLst/>
          </a:prstGeom>
        </p:spPr>
      </p:pic>
      <p:pic>
        <p:nvPicPr>
          <p:cNvPr id="26" name="Picture 9">
            <a:extLst>
              <a:ext uri="{FF2B5EF4-FFF2-40B4-BE49-F238E27FC236}">
                <a16:creationId xmlns:a16="http://schemas.microsoft.com/office/drawing/2014/main" id="{CE9804B7-33D5-C981-4B04-FCED85ECF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7" name="TextBox 16">
            <a:extLst>
              <a:ext uri="{FF2B5EF4-FFF2-40B4-BE49-F238E27FC236}">
                <a16:creationId xmlns:a16="http://schemas.microsoft.com/office/drawing/2014/main" id="{A17D6D69-D77F-1315-BFF4-88AFE8E4397D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Part2-5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EC37C5A-C8C3-A425-6E65-7A35C568C538}"/>
              </a:ext>
            </a:extLst>
          </p:cNvPr>
          <p:cNvSpPr/>
          <p:nvPr/>
        </p:nvSpPr>
        <p:spPr>
          <a:xfrm>
            <a:off x="14313047" y="4187287"/>
            <a:ext cx="3134403" cy="24016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2C7FF73-6004-E858-1EE7-FE2212EE7457}"/>
              </a:ext>
            </a:extLst>
          </p:cNvPr>
          <p:cNvSpPr/>
          <p:nvPr/>
        </p:nvSpPr>
        <p:spPr>
          <a:xfrm>
            <a:off x="10859329" y="4181356"/>
            <a:ext cx="3276675" cy="24016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04989DD-DB02-84E4-557E-0DFF28FD98AF}"/>
              </a:ext>
            </a:extLst>
          </p:cNvPr>
          <p:cNvSpPr/>
          <p:nvPr/>
        </p:nvSpPr>
        <p:spPr>
          <a:xfrm>
            <a:off x="7239000" y="4204488"/>
            <a:ext cx="3404357" cy="24016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A89C118-202E-0611-6516-381FE07C07F1}"/>
              </a:ext>
            </a:extLst>
          </p:cNvPr>
          <p:cNvSpPr/>
          <p:nvPr/>
        </p:nvSpPr>
        <p:spPr>
          <a:xfrm>
            <a:off x="3581325" y="4213834"/>
            <a:ext cx="3481989" cy="24016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9824E03-2BCC-3C68-9809-B1C56A4A8A4B}"/>
              </a:ext>
            </a:extLst>
          </p:cNvPr>
          <p:cNvSpPr/>
          <p:nvPr/>
        </p:nvSpPr>
        <p:spPr>
          <a:xfrm>
            <a:off x="735086" y="4202836"/>
            <a:ext cx="2700038" cy="244112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30FE46-1C72-96A9-DA07-EE4DEDD7FC57}"/>
              </a:ext>
            </a:extLst>
          </p:cNvPr>
          <p:cNvSpPr txBox="1"/>
          <p:nvPr/>
        </p:nvSpPr>
        <p:spPr>
          <a:xfrm>
            <a:off x="688150" y="4199572"/>
            <a:ext cx="2817050" cy="234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검색개수</a:t>
            </a:r>
            <a:r>
              <a:rPr lang="en-US" altLang="ko-KR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:10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  <a:r>
              <a:rPr lang="en-US" altLang="ko-KR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 : gpt-5-nano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Vector DB Chunk</a:t>
            </a:r>
            <a:r>
              <a:rPr lang="en-US" altLang="ko-KR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1500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검색기법</a:t>
            </a:r>
            <a:r>
              <a:rPr lang="ko-KR" altLang="en-US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en-US" altLang="ko-KR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retriever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17696D-DDD6-A5FA-FBCB-D8AE37C3B0C9}"/>
              </a:ext>
            </a:extLst>
          </p:cNvPr>
          <p:cNvSpPr txBox="1"/>
          <p:nvPr/>
        </p:nvSpPr>
        <p:spPr>
          <a:xfrm>
            <a:off x="10820400" y="4152900"/>
            <a:ext cx="3315604" cy="281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검색개수</a:t>
            </a:r>
            <a:r>
              <a:rPr lang="en-US" altLang="ko-KR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:5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  <a:r>
              <a:rPr lang="en-US" altLang="ko-KR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 : gpt-5-nano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Vector DB Chunk</a:t>
            </a:r>
            <a:r>
              <a:rPr lang="en-US" altLang="ko-KR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1500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검색기법</a:t>
            </a:r>
            <a:r>
              <a:rPr lang="ko-KR" altLang="en-US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en-US" altLang="ko-KR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</a:t>
            </a:r>
            <a:r>
              <a:rPr lang="en-US" altLang="ko-KR" sz="2000" b="1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compression_retriever</a:t>
            </a:r>
            <a:endParaRPr lang="en-US" altLang="ko-KR" sz="2000" b="1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0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2F8C8-BF78-EB86-24CA-ACBB4F6D6151}"/>
              </a:ext>
            </a:extLst>
          </p:cNvPr>
          <p:cNvSpPr txBox="1"/>
          <p:nvPr/>
        </p:nvSpPr>
        <p:spPr>
          <a:xfrm>
            <a:off x="3428925" y="4231638"/>
            <a:ext cx="3802743" cy="327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검색개수</a:t>
            </a:r>
            <a:r>
              <a:rPr lang="en-US" altLang="ko-KR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:10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  <a:r>
              <a:rPr lang="en-US" altLang="ko-KR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 : gpt-5-nano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Vector DB Chunk</a:t>
            </a:r>
            <a:r>
              <a:rPr lang="en-US" altLang="ko-KR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1500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검색기법</a:t>
            </a:r>
            <a:r>
              <a:rPr lang="ko-KR" altLang="en-US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en-US" altLang="ko-KR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</a:t>
            </a:r>
            <a:r>
              <a:rPr lang="en-US" altLang="ko-KR" sz="2000" b="1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self_query_retriever</a:t>
            </a:r>
            <a:endParaRPr lang="en-US" altLang="ko-KR" sz="2000" b="1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0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74ECAF-F9A3-C0E3-758E-85E0603D6644}"/>
              </a:ext>
            </a:extLst>
          </p:cNvPr>
          <p:cNvSpPr txBox="1"/>
          <p:nvPr/>
        </p:nvSpPr>
        <p:spPr>
          <a:xfrm>
            <a:off x="7062033" y="4217769"/>
            <a:ext cx="3802743" cy="281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검색개수</a:t>
            </a:r>
            <a:r>
              <a:rPr lang="en-US" altLang="ko-KR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:10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  <a:r>
              <a:rPr lang="en-US" altLang="ko-KR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 : gpt-5-nano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Vector DB Chunk</a:t>
            </a:r>
            <a:r>
              <a:rPr lang="en-US" altLang="ko-KR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1500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검색기법</a:t>
            </a:r>
            <a:r>
              <a:rPr lang="ko-KR" altLang="en-US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en-US" altLang="ko-KR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</a:t>
            </a:r>
            <a:r>
              <a:rPr lang="en-US" altLang="ko-KR" sz="2000" b="1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compression_retriever</a:t>
            </a:r>
            <a:endParaRPr lang="en-US" altLang="ko-KR" sz="2000" b="1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0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14BEEA-E848-02EA-EF22-C2E0A4114F5D}"/>
              </a:ext>
            </a:extLst>
          </p:cNvPr>
          <p:cNvSpPr txBox="1"/>
          <p:nvPr/>
        </p:nvSpPr>
        <p:spPr>
          <a:xfrm>
            <a:off x="14251825" y="4189936"/>
            <a:ext cx="3234732" cy="281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검색개수</a:t>
            </a:r>
            <a:r>
              <a:rPr lang="en-US" altLang="ko-KR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:5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  <a:r>
              <a:rPr lang="en-US" altLang="ko-KR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 : gpt-5-nano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Vector DB Chunk</a:t>
            </a:r>
            <a:r>
              <a:rPr lang="en-US" altLang="ko-KR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</a:t>
            </a:r>
            <a:r>
              <a:rPr lang="ko-KR" altLang="en-US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조항 단위로 나눈</a:t>
            </a:r>
            <a:r>
              <a:rPr lang="en-US" altLang="ko-KR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논리적 크기</a:t>
            </a:r>
            <a:endParaRPr lang="en-US" altLang="ko-KR" sz="2000" b="1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검색기법</a:t>
            </a:r>
            <a:r>
              <a:rPr lang="ko-KR" altLang="en-US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en-US" altLang="ko-KR" sz="20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retriever</a:t>
            </a:r>
          </a:p>
          <a:p>
            <a:pPr algn="ctr">
              <a:lnSpc>
                <a:spcPct val="150000"/>
              </a:lnSpc>
            </a:pPr>
            <a:endParaRPr lang="ko-KR" altLang="en-US" sz="20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1A9AC3-84EE-E216-54B8-2C3E5085712C}"/>
              </a:ext>
            </a:extLst>
          </p:cNvPr>
          <p:cNvSpPr txBox="1"/>
          <p:nvPr/>
        </p:nvSpPr>
        <p:spPr>
          <a:xfrm>
            <a:off x="901772" y="6667500"/>
            <a:ext cx="245775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정답 개수 </a:t>
            </a:r>
            <a:r>
              <a:rPr lang="en-US" altLang="ko-KR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52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오답 개수 </a:t>
            </a:r>
            <a:r>
              <a:rPr lang="en-US" altLang="ko-KR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48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정확도 </a:t>
            </a:r>
            <a:r>
              <a:rPr lang="en-US" altLang="ko-KR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0.52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EAB6B2-8170-1A63-9940-C9855801633A}"/>
              </a:ext>
            </a:extLst>
          </p:cNvPr>
          <p:cNvSpPr txBox="1"/>
          <p:nvPr/>
        </p:nvSpPr>
        <p:spPr>
          <a:xfrm>
            <a:off x="4114725" y="6621808"/>
            <a:ext cx="245775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정답 개수 </a:t>
            </a:r>
            <a:r>
              <a:rPr lang="en-US" altLang="ko-KR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64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오답 개수 </a:t>
            </a:r>
            <a:r>
              <a:rPr lang="en-US" altLang="ko-KR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36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정확도 </a:t>
            </a:r>
            <a:r>
              <a:rPr lang="en-US" altLang="ko-KR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0.64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8421DE-189D-42E7-1D13-98F15B6778C9}"/>
              </a:ext>
            </a:extLst>
          </p:cNvPr>
          <p:cNvSpPr txBox="1"/>
          <p:nvPr/>
        </p:nvSpPr>
        <p:spPr>
          <a:xfrm>
            <a:off x="7775195" y="6621808"/>
            <a:ext cx="245775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정답 개수 </a:t>
            </a:r>
            <a:r>
              <a:rPr lang="en-US" altLang="ko-KR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68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오답 개수 </a:t>
            </a:r>
            <a:r>
              <a:rPr lang="en-US" altLang="ko-KR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32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정확도 </a:t>
            </a:r>
            <a:r>
              <a:rPr lang="en-US" altLang="ko-KR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0.68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4088DE-CEAE-E897-6126-972D8EDD1588}"/>
              </a:ext>
            </a:extLst>
          </p:cNvPr>
          <p:cNvSpPr txBox="1"/>
          <p:nvPr/>
        </p:nvSpPr>
        <p:spPr>
          <a:xfrm>
            <a:off x="11297895" y="6620082"/>
            <a:ext cx="245775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정답 개수 </a:t>
            </a:r>
            <a:r>
              <a:rPr lang="en-US" altLang="ko-KR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72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오답 개수 </a:t>
            </a:r>
            <a:r>
              <a:rPr lang="en-US" altLang="ko-KR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24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정확도 </a:t>
            </a:r>
            <a:r>
              <a:rPr lang="en-US" altLang="ko-KR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0.76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6012CA-421C-DA29-083B-E690324D25D9}"/>
              </a:ext>
            </a:extLst>
          </p:cNvPr>
          <p:cNvSpPr txBox="1"/>
          <p:nvPr/>
        </p:nvSpPr>
        <p:spPr>
          <a:xfrm>
            <a:off x="14630400" y="6591300"/>
            <a:ext cx="245775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정답 개수 </a:t>
            </a:r>
            <a:r>
              <a:rPr lang="en-US" altLang="ko-KR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81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오답 개수 </a:t>
            </a:r>
            <a:r>
              <a:rPr lang="en-US" altLang="ko-KR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19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정확도 </a:t>
            </a:r>
            <a:r>
              <a:rPr lang="en-US" altLang="ko-KR" sz="2400" b="1" dirty="0">
                <a:latin typeface="Hakgyoansim Chulseokbu TTF B" panose="020B0600000101010101" charset="-127"/>
                <a:ea typeface="Hakgyoansim Chulseokbu TTF B" panose="020B0600000101010101" charset="-127"/>
              </a:rPr>
              <a:t>: 0.81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299842-1A8E-7A01-FDCB-DE20B4873306}"/>
              </a:ext>
            </a:extLst>
          </p:cNvPr>
          <p:cNvSpPr txBox="1"/>
          <p:nvPr/>
        </p:nvSpPr>
        <p:spPr>
          <a:xfrm>
            <a:off x="3250973" y="3151882"/>
            <a:ext cx="4056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206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검색기법 변경</a:t>
            </a:r>
            <a:endParaRPr lang="en-US" altLang="ko-KR" sz="3200" dirty="0">
              <a:solidFill>
                <a:srgbClr val="00206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endParaRPr lang="ko-KR" altLang="en-US" sz="3200" dirty="0">
              <a:solidFill>
                <a:srgbClr val="00206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4D44CBF-38D8-E895-C2B2-85F7B50D1EB2}"/>
              </a:ext>
            </a:extLst>
          </p:cNvPr>
          <p:cNvSpPr txBox="1"/>
          <p:nvPr/>
        </p:nvSpPr>
        <p:spPr>
          <a:xfrm>
            <a:off x="9133318" y="3099076"/>
            <a:ext cx="2953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206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검색개수 조정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C7C8223-341C-46DC-F7DD-D1A814849E2D}"/>
              </a:ext>
            </a:extLst>
          </p:cNvPr>
          <p:cNvSpPr txBox="1"/>
          <p:nvPr/>
        </p:nvSpPr>
        <p:spPr>
          <a:xfrm>
            <a:off x="12877800" y="3086100"/>
            <a:ext cx="3520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00206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청크사이즈</a:t>
            </a:r>
            <a:r>
              <a:rPr lang="ko-KR" altLang="en-US" sz="3200" dirty="0">
                <a:solidFill>
                  <a:srgbClr val="00206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조정</a:t>
            </a:r>
          </a:p>
        </p:txBody>
      </p:sp>
      <p:sp>
        <p:nvSpPr>
          <p:cNvPr id="71" name="TextBox 24">
            <a:extLst>
              <a:ext uri="{FF2B5EF4-FFF2-40B4-BE49-F238E27FC236}">
                <a16:creationId xmlns:a16="http://schemas.microsoft.com/office/drawing/2014/main" id="{40162F7B-42B8-72F0-FEC8-2F805C56C047}"/>
              </a:ext>
            </a:extLst>
          </p:cNvPr>
          <p:cNvSpPr txBox="1"/>
          <p:nvPr/>
        </p:nvSpPr>
        <p:spPr>
          <a:xfrm>
            <a:off x="3733800" y="14986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72" name="TextBox 25">
            <a:extLst>
              <a:ext uri="{FF2B5EF4-FFF2-40B4-BE49-F238E27FC236}">
                <a16:creationId xmlns:a16="http://schemas.microsoft.com/office/drawing/2014/main" id="{A51CFC9B-B24F-08EE-7723-8C65566038A4}"/>
              </a:ext>
            </a:extLst>
          </p:cNvPr>
          <p:cNvSpPr txBox="1"/>
          <p:nvPr/>
        </p:nvSpPr>
        <p:spPr>
          <a:xfrm>
            <a:off x="3886200" y="1435100"/>
            <a:ext cx="119761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700" b="0" i="0" u="none" strike="noStrike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RAG </a:t>
            </a:r>
            <a:r>
              <a:rPr lang="ko-KR" altLang="en-US" sz="6700" b="0" i="0" u="none" strike="noStrike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성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능 평가</a:t>
            </a:r>
          </a:p>
        </p:txBody>
      </p:sp>
      <p:sp>
        <p:nvSpPr>
          <p:cNvPr id="73" name="TextBox 37">
            <a:extLst>
              <a:ext uri="{FF2B5EF4-FFF2-40B4-BE49-F238E27FC236}">
                <a16:creationId xmlns:a16="http://schemas.microsoft.com/office/drawing/2014/main" id="{364AD14D-C516-D548-2ED0-63E4933345D1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1084068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855954-3121-5C14-CDD1-40847F341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3D2F8D-CB1A-7BC3-C21B-AF66DD2D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B5BFAEE-4AF5-8A7E-42F7-91B5DC56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FEB3EC-577D-56BC-9C7C-2C5949A7B3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6B8E356-3640-B5A8-6515-D46890CD2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0241952-7D93-16BF-FD54-8149D34F4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3F4A5B79-05C8-44BC-45BE-24CB39F11CA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BE0E40BF-BB7F-B989-60EA-D795A94910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7F4F7D9-DD35-9D69-74D6-72B8C772CC2B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Part1</a:t>
            </a:r>
            <a:endParaRPr lang="en-US" sz="19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608F332-019D-F542-0852-0FFE563DA548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FFFFFF"/>
                </a:solidFill>
                <a:ea typeface="Pretendard SemiBold"/>
              </a:rPr>
              <a:t>데이터 활용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28ED9F15-61E9-CBCE-5874-3335CB481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19315991-489F-5D98-E072-526D2ED877B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2FC069CC-024A-25F7-1F22-42739311C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363A8659-2182-BAC7-BD24-2B97B3A87648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Part2</a:t>
            </a:r>
            <a:endParaRPr lang="en-US" sz="19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9EA0C62-8A7D-7209-2C79-35A71F62EF57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FFFFFF"/>
                </a:solidFill>
                <a:ea typeface="Pretendard SemiBold"/>
              </a:rPr>
              <a:t>모델링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212C4E3-B399-527D-E9D7-5F048BF6C74B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04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3F19798-7156-B8E2-99DE-DD1A37455D05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  <a:r>
              <a:rPr lang="en-US" altLang="ko-KR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/AI</a:t>
            </a:r>
            <a:r>
              <a:rPr lang="ko-KR" altLang="en-US" sz="6600" b="0" i="0" u="none" strike="noStrike" dirty="0">
                <a:solidFill>
                  <a:srgbClr val="FFFFFF"/>
                </a:solidFill>
                <a:ea typeface="Hakgyoansim Chulseokbu TTF B"/>
              </a:rPr>
              <a:t>구현</a:t>
            </a:r>
          </a:p>
        </p:txBody>
      </p:sp>
      <p:sp>
        <p:nvSpPr>
          <p:cNvPr id="18" name="TextBox 37">
            <a:extLst>
              <a:ext uri="{FF2B5EF4-FFF2-40B4-BE49-F238E27FC236}">
                <a16:creationId xmlns:a16="http://schemas.microsoft.com/office/drawing/2014/main" id="{CB8FFE1F-F239-B14A-FF56-15F5D01B1698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3560474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E7BAA9-E740-865B-6D4E-3109A0FBA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1D44899-5DDD-CA42-F158-C06E124CEA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5100" y="-12700"/>
            <a:ext cx="4826000" cy="2413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9F4FFFC-249D-A42D-26E8-66839D52B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4762500"/>
            <a:ext cx="14770100" cy="3657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01A9051-05F5-5B74-0840-5C6076563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55C09BF-3E8D-4684-2F20-6B29E6F06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4300" y="5486400"/>
            <a:ext cx="1333500" cy="1333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4BF0FBA-2E05-1AC4-9427-B8A53BB8A2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5486400"/>
            <a:ext cx="1333500" cy="1333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AD77882-E1D3-017C-6C21-ED0CBFFFC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1100" y="5486400"/>
            <a:ext cx="1333500" cy="1333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8506AE7-8DBA-D873-6832-A9D32CE343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200" y="5486400"/>
            <a:ext cx="1333500" cy="13335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0C7CEA4B-37BE-EE93-31A9-73ED91D043FC}"/>
              </a:ext>
            </a:extLst>
          </p:cNvPr>
          <p:cNvSpPr txBox="1"/>
          <p:nvPr/>
        </p:nvSpPr>
        <p:spPr>
          <a:xfrm>
            <a:off x="2413000" y="7035800"/>
            <a:ext cx="251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FFFFFF"/>
                </a:solidFill>
                <a:ea typeface="Hakgyoansim Chulseokbu TTF B"/>
              </a:rPr>
              <a:t>원본 데이터 수집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708CBA9-93D0-EB93-450E-DD835E55FCEF}"/>
              </a:ext>
            </a:extLst>
          </p:cNvPr>
          <p:cNvSpPr txBox="1"/>
          <p:nvPr/>
        </p:nvSpPr>
        <p:spPr>
          <a:xfrm>
            <a:off x="6223001" y="7048500"/>
            <a:ext cx="231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 err="1">
                <a:solidFill>
                  <a:srgbClr val="FFFFFF"/>
                </a:solidFill>
                <a:ea typeface="Hakgyoansim Chulseokbu TTF B"/>
              </a:rPr>
              <a:t>타겟변수</a:t>
            </a:r>
            <a:r>
              <a:rPr lang="ko-KR" altLang="en-US" sz="3200" b="0" i="0" u="none" strike="noStrike" dirty="0">
                <a:solidFill>
                  <a:srgbClr val="FFFFFF"/>
                </a:solidFill>
                <a:ea typeface="Hakgyoansim Chulseokbu TTF B"/>
              </a:rPr>
              <a:t> 설정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E4EF8ED-E9C7-0507-A3A4-311E403E1E39}"/>
              </a:ext>
            </a:extLst>
          </p:cNvPr>
          <p:cNvSpPr txBox="1"/>
          <p:nvPr/>
        </p:nvSpPr>
        <p:spPr>
          <a:xfrm>
            <a:off x="9753600" y="7048500"/>
            <a:ext cx="251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 err="1">
                <a:solidFill>
                  <a:srgbClr val="FFFFFF"/>
                </a:solidFill>
                <a:ea typeface="Hakgyoansim Chulseokbu TTF B"/>
              </a:rPr>
              <a:t>결측치</a:t>
            </a:r>
            <a:r>
              <a:rPr lang="en-US" altLang="ko-KR" sz="3200" dirty="0">
                <a:solidFill>
                  <a:srgbClr val="FFFFFF"/>
                </a:solidFill>
                <a:ea typeface="Hakgyoansim Chulseokbu TTF B"/>
              </a:rPr>
              <a:t>, </a:t>
            </a:r>
            <a:r>
              <a:rPr lang="ko-KR" altLang="en-US" sz="3200" dirty="0">
                <a:solidFill>
                  <a:srgbClr val="FFFFFF"/>
                </a:solidFill>
                <a:ea typeface="Hakgyoansim Chulseokbu TTF B"/>
              </a:rPr>
              <a:t>이상치 확인</a:t>
            </a:r>
            <a:endParaRPr lang="en-US" altLang="ko-KR" sz="3200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12C4BD2-92C3-8F59-A71B-15188DB0C264}"/>
              </a:ext>
            </a:extLst>
          </p:cNvPr>
          <p:cNvSpPr txBox="1"/>
          <p:nvPr/>
        </p:nvSpPr>
        <p:spPr>
          <a:xfrm>
            <a:off x="13487399" y="7048500"/>
            <a:ext cx="2387601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컬럼 중요도 분석</a:t>
            </a:r>
            <a:endParaRPr lang="ko-KR" sz="3200" b="0" i="0" u="none" strike="noStrike" dirty="0">
              <a:solidFill>
                <a:srgbClr val="FFFFFF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2F460719-8FDD-215E-763B-4966EA1B94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8600" y="6400800"/>
            <a:ext cx="457200" cy="889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C13611C-3987-B6A2-BAA9-6374ACDA3D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6400800"/>
            <a:ext cx="457200" cy="889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FAF1C108-D56D-FB76-F6C7-B9A839556F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2200" y="6400800"/>
            <a:ext cx="457200" cy="889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BFE9E9C9-7F40-5508-EEA3-D69844A49BD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16535400" y="4216400"/>
            <a:ext cx="838200" cy="838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1DD96665-7C78-7E61-FD32-065AFCC481D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65000"/>
          </a:blip>
          <a:stretch>
            <a:fillRect/>
          </a:stretch>
        </p:blipFill>
        <p:spPr>
          <a:xfrm>
            <a:off x="16967200" y="3390900"/>
            <a:ext cx="393700" cy="3937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DA97071D-28F0-DFA8-3344-32C3BD798F80}"/>
              </a:ext>
            </a:extLst>
          </p:cNvPr>
          <p:cNvSpPr txBox="1"/>
          <p:nvPr/>
        </p:nvSpPr>
        <p:spPr>
          <a:xfrm>
            <a:off x="7480300" y="1828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0459CC68-6C99-9C45-197C-1ACC72DD60A5}"/>
              </a:ext>
            </a:extLst>
          </p:cNvPr>
          <p:cNvSpPr txBox="1"/>
          <p:nvPr/>
        </p:nvSpPr>
        <p:spPr>
          <a:xfrm>
            <a:off x="3162300" y="2933700"/>
            <a:ext cx="119761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EDA </a:t>
            </a:r>
            <a:r>
              <a:rPr lang="ko-KR" altLang="en-US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과정</a:t>
            </a:r>
            <a:endParaRPr lang="ko-KR" sz="6700" b="0" i="0" u="none" strike="noStrike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2287374E-F90A-176B-A227-3C9283FC4D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7" name="TextBox 16">
            <a:extLst>
              <a:ext uri="{FF2B5EF4-FFF2-40B4-BE49-F238E27FC236}">
                <a16:creationId xmlns:a16="http://schemas.microsoft.com/office/drawing/2014/main" id="{CC6B6EC5-CD6F-5163-8F30-C812C685620E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sp>
        <p:nvSpPr>
          <p:cNvPr id="13" name="TextBox 37">
            <a:extLst>
              <a:ext uri="{FF2B5EF4-FFF2-40B4-BE49-F238E27FC236}">
                <a16:creationId xmlns:a16="http://schemas.microsoft.com/office/drawing/2014/main" id="{199B6E2D-AA1C-B186-05AA-CE9EC9D633B2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1923783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EF00CD-DF88-C4D1-0AD9-BDB96C9F3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BFAA688-CCAC-0B84-EB34-CE3D5BBEF6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3131800" y="0"/>
            <a:ext cx="5156200" cy="2590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9A636D4-0735-FDDB-E1B7-597AC1E28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795ACA31-BF0B-E298-548D-70DD3D1B221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AB04BD4-DFFC-3DDC-901B-F3C35463703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>
            <a:extLst>
              <a:ext uri="{FF2B5EF4-FFF2-40B4-BE49-F238E27FC236}">
                <a16:creationId xmlns:a16="http://schemas.microsoft.com/office/drawing/2014/main" id="{9A028D58-59E5-0D53-5B45-4532FFA87A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-5400000">
            <a:off x="-927847" y="8024159"/>
            <a:ext cx="3136900" cy="129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A53B40F3-9FD9-BDFA-2B19-F4C4C359C0F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6573500" y="1638300"/>
            <a:ext cx="1206500" cy="1206500"/>
          </a:xfrm>
          <a:prstGeom prst="rect">
            <a:avLst/>
          </a:prstGeom>
        </p:spPr>
      </p:pic>
      <p:grpSp>
        <p:nvGrpSpPr>
          <p:cNvPr id="23" name="Group 23">
            <a:extLst>
              <a:ext uri="{FF2B5EF4-FFF2-40B4-BE49-F238E27FC236}">
                <a16:creationId xmlns:a16="http://schemas.microsoft.com/office/drawing/2014/main" id="{A8E66D6D-2624-8C15-A40B-FE4A5D4D55C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3" name="TextBox 33">
            <a:extLst>
              <a:ext uri="{FF2B5EF4-FFF2-40B4-BE49-F238E27FC236}">
                <a16:creationId xmlns:a16="http://schemas.microsoft.com/office/drawing/2014/main" id="{1DDF8D38-B757-6A6E-A193-B047FCF97C97}"/>
              </a:ext>
            </a:extLst>
          </p:cNvPr>
          <p:cNvSpPr txBox="1"/>
          <p:nvPr/>
        </p:nvSpPr>
        <p:spPr>
          <a:xfrm>
            <a:off x="8128000" y="10287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8979E47E-4C66-D5FF-E615-0F148245B137}"/>
              </a:ext>
            </a:extLst>
          </p:cNvPr>
          <p:cNvSpPr txBox="1"/>
          <p:nvPr/>
        </p:nvSpPr>
        <p:spPr>
          <a:xfrm>
            <a:off x="4533900" y="20574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활용 데이터</a:t>
            </a:r>
            <a:endParaRPr lang="ko-KR" alt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202D5072-81EA-1B85-342F-ECCA85B8F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86B68635-FA36-A694-7BAC-19957DD0DEDE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Part1-2</a:t>
            </a:r>
          </a:p>
        </p:txBody>
      </p:sp>
      <p:graphicFrame>
        <p:nvGraphicFramePr>
          <p:cNvPr id="37" name="다이어그램 36">
            <a:extLst>
              <a:ext uri="{FF2B5EF4-FFF2-40B4-BE49-F238E27FC236}">
                <a16:creationId xmlns:a16="http://schemas.microsoft.com/office/drawing/2014/main" id="{20E5F369-6460-AA84-00D2-9489294BE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703895"/>
              </p:ext>
            </p:extLst>
          </p:nvPr>
        </p:nvGraphicFramePr>
        <p:xfrm>
          <a:off x="1090612" y="1289050"/>
          <a:ext cx="15087600" cy="9478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FEB4323-49CF-427B-B7E3-7D1352A58BE4}"/>
              </a:ext>
            </a:extLst>
          </p:cNvPr>
          <p:cNvSpPr txBox="1"/>
          <p:nvPr/>
        </p:nvSpPr>
        <p:spPr>
          <a:xfrm>
            <a:off x="5675312" y="4643209"/>
            <a:ext cx="2438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1"/>
            <a:r>
              <a: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금융감독원 </a:t>
            </a:r>
            <a:r>
              <a:rPr lang="en-US" altLang="ko-KR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API, 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정적 금융 상품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2CF1DB-551B-6572-5E9A-8FED42DF6F2E}"/>
              </a:ext>
            </a:extLst>
          </p:cNvPr>
          <p:cNvSpPr txBox="1"/>
          <p:nvPr/>
        </p:nvSpPr>
        <p:spPr>
          <a:xfrm>
            <a:off x="8915400" y="6248681"/>
            <a:ext cx="35635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1">
              <a:lnSpc>
                <a:spcPct val="1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미국 연준 </a:t>
            </a:r>
            <a:endParaRPr lang="en-US" altLang="ko-KR" sz="4000" dirty="0">
              <a:solidFill>
                <a:schemeClr val="bg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 latinLnBrk="1">
              <a:lnSpc>
                <a:spcPct val="1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소비자 금융 </a:t>
            </a:r>
            <a:endParaRPr lang="en-US" altLang="ko-KR" sz="4000" dirty="0">
              <a:solidFill>
                <a:schemeClr val="bg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 latinLnBrk="1">
              <a:lnSpc>
                <a:spcPct val="1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조사</a:t>
            </a:r>
            <a:r>
              <a:rPr lang="en-US" altLang="ko-KR" sz="40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(SCF)</a:t>
            </a:r>
            <a:endParaRPr lang="ko-KR" altLang="en-US" sz="4000" dirty="0">
              <a:solidFill>
                <a:schemeClr val="bg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37">
            <a:extLst>
              <a:ext uri="{FF2B5EF4-FFF2-40B4-BE49-F238E27FC236}">
                <a16:creationId xmlns:a16="http://schemas.microsoft.com/office/drawing/2014/main" id="{11AE8B9D-EB5E-7B8E-B7A4-76A701C25CB3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2860658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513EE1-5F50-3634-06B0-FD47F8C36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막힌 원호 8">
            <a:extLst>
              <a:ext uri="{FF2B5EF4-FFF2-40B4-BE49-F238E27FC236}">
                <a16:creationId xmlns:a16="http://schemas.microsoft.com/office/drawing/2014/main" id="{D33720C6-834E-365A-990E-3EA45595CDD6}"/>
              </a:ext>
            </a:extLst>
          </p:cNvPr>
          <p:cNvSpPr/>
          <p:nvPr/>
        </p:nvSpPr>
        <p:spPr>
          <a:xfrm rot="5400000">
            <a:off x="-4419742" y="1846122"/>
            <a:ext cx="8701087" cy="8285444"/>
          </a:xfrm>
          <a:prstGeom prst="blockArc">
            <a:avLst>
              <a:gd name="adj1" fmla="val 10724732"/>
              <a:gd name="adj2" fmla="val 21506267"/>
              <a:gd name="adj3" fmla="val 13459"/>
            </a:avLst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1AC33468-7353-32F8-F6FF-B6F019A85C8F}"/>
              </a:ext>
            </a:extLst>
          </p:cNvPr>
          <p:cNvSpPr/>
          <p:nvPr/>
        </p:nvSpPr>
        <p:spPr>
          <a:xfrm rot="5400000">
            <a:off x="-4393548" y="1838977"/>
            <a:ext cx="8763001" cy="8285445"/>
          </a:xfrm>
          <a:prstGeom prst="blockArc">
            <a:avLst>
              <a:gd name="adj1" fmla="val 10800000"/>
              <a:gd name="adj2" fmla="val 21573673"/>
              <a:gd name="adj3" fmla="val 2608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B72B4C2-4C78-7E50-118F-68AF88B555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3131800" y="0"/>
            <a:ext cx="5156200" cy="2590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FE7F316-544C-8CC5-15DB-731C9150E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ABD6DC3C-14B0-6A9C-91FA-3A006D1910C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61D689F-E4BD-0B13-B8B0-F5640B4DD1E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>
            <a:extLst>
              <a:ext uri="{FF2B5EF4-FFF2-40B4-BE49-F238E27FC236}">
                <a16:creationId xmlns:a16="http://schemas.microsoft.com/office/drawing/2014/main" id="{6803AFA1-C1D4-C2C5-1F0E-14FB7ED7C4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-5400000">
            <a:off x="-914400" y="8039101"/>
            <a:ext cx="3136900" cy="129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D3D9912D-EDD9-C613-A024-1F38871590C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6573500" y="1638300"/>
            <a:ext cx="1206500" cy="1206500"/>
          </a:xfrm>
          <a:prstGeom prst="rect">
            <a:avLst/>
          </a:prstGeom>
        </p:spPr>
      </p:pic>
      <p:grpSp>
        <p:nvGrpSpPr>
          <p:cNvPr id="23" name="Group 23">
            <a:extLst>
              <a:ext uri="{FF2B5EF4-FFF2-40B4-BE49-F238E27FC236}">
                <a16:creationId xmlns:a16="http://schemas.microsoft.com/office/drawing/2014/main" id="{F6B118E6-F3D2-0A39-37AC-F612271FB91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3" name="TextBox 33">
            <a:extLst>
              <a:ext uri="{FF2B5EF4-FFF2-40B4-BE49-F238E27FC236}">
                <a16:creationId xmlns:a16="http://schemas.microsoft.com/office/drawing/2014/main" id="{96525781-D122-A775-7EFB-62443DFBBF03}"/>
              </a:ext>
            </a:extLst>
          </p:cNvPr>
          <p:cNvSpPr txBox="1"/>
          <p:nvPr/>
        </p:nvSpPr>
        <p:spPr>
          <a:xfrm>
            <a:off x="2717800" y="139065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88F54E5F-221E-2938-D961-B49DBE1112A0}"/>
              </a:ext>
            </a:extLst>
          </p:cNvPr>
          <p:cNvSpPr txBox="1"/>
          <p:nvPr/>
        </p:nvSpPr>
        <p:spPr>
          <a:xfrm>
            <a:off x="4638675" y="1282700"/>
            <a:ext cx="10744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추천 상품 </a:t>
            </a:r>
            <a:r>
              <a:rPr lang="en-US" altLang="ko-KR" sz="6700" b="0" i="0" u="none" strike="noStrike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JSON </a:t>
            </a:r>
            <a:r>
              <a:rPr lang="ko-KR" altLang="en-US" sz="6700" b="0" i="0" u="none" strike="noStrike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데이터 요약</a:t>
            </a:r>
            <a:endParaRPr lang="ko-KR" altLang="ko-KR" sz="6700" b="0" i="0" u="none" strike="noStrike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F4A28541-0100-09F2-3317-A8810F2EE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BA55464D-703C-7182-FFEE-04890F4086C8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Part1-3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E3358881-AE10-0F2F-02A7-9434B68E44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7945801"/>
              </p:ext>
            </p:extLst>
          </p:nvPr>
        </p:nvGraphicFramePr>
        <p:xfrm>
          <a:off x="2684462" y="2705100"/>
          <a:ext cx="13525500" cy="655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TextBox 33">
            <a:extLst>
              <a:ext uri="{FF2B5EF4-FFF2-40B4-BE49-F238E27FC236}">
                <a16:creationId xmlns:a16="http://schemas.microsoft.com/office/drawing/2014/main" id="{9CD5DE17-F44F-289A-0C21-EE672F10DD69}"/>
              </a:ext>
            </a:extLst>
          </p:cNvPr>
          <p:cNvSpPr txBox="1"/>
          <p:nvPr/>
        </p:nvSpPr>
        <p:spPr>
          <a:xfrm>
            <a:off x="2280444" y="299085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dirty="0">
                <a:solidFill>
                  <a:srgbClr val="004AB6"/>
                </a:solidFill>
                <a:latin typeface="Pretendard SemiBold"/>
              </a:rPr>
              <a:t>1</a:t>
            </a:r>
            <a:endParaRPr lang="en-US" altLang="ko-KR" sz="36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DE229028-5242-1771-97C1-78E4000C8A97}"/>
              </a:ext>
            </a:extLst>
          </p:cNvPr>
          <p:cNvSpPr txBox="1"/>
          <p:nvPr/>
        </p:nvSpPr>
        <p:spPr>
          <a:xfrm>
            <a:off x="2859088" y="4214812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004AB6"/>
                </a:solidFill>
                <a:latin typeface="Pretendard SemiBold"/>
              </a:rPr>
              <a:t>2</a:t>
            </a: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44C8DB4B-1DB5-D1E5-D8B9-B4A885FCFEAF}"/>
              </a:ext>
            </a:extLst>
          </p:cNvPr>
          <p:cNvSpPr txBox="1"/>
          <p:nvPr/>
        </p:nvSpPr>
        <p:spPr>
          <a:xfrm>
            <a:off x="3057524" y="5441949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004AB6"/>
                </a:solidFill>
                <a:latin typeface="Pretendard SemiBold"/>
              </a:rPr>
              <a:t>3</a:t>
            </a:r>
          </a:p>
        </p:txBody>
      </p:sp>
      <p:sp>
        <p:nvSpPr>
          <p:cNvPr id="15" name="TextBox 33">
            <a:extLst>
              <a:ext uri="{FF2B5EF4-FFF2-40B4-BE49-F238E27FC236}">
                <a16:creationId xmlns:a16="http://schemas.microsoft.com/office/drawing/2014/main" id="{77F9DBE2-7977-9D5B-FEA9-7701903E289B}"/>
              </a:ext>
            </a:extLst>
          </p:cNvPr>
          <p:cNvSpPr txBox="1"/>
          <p:nvPr/>
        </p:nvSpPr>
        <p:spPr>
          <a:xfrm>
            <a:off x="2859088" y="6680198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004AB6"/>
                </a:solidFill>
                <a:latin typeface="Pretendard SemiBold"/>
              </a:rPr>
              <a:t>4</a:t>
            </a:r>
          </a:p>
        </p:txBody>
      </p:sp>
      <p:sp>
        <p:nvSpPr>
          <p:cNvPr id="16" name="TextBox 33">
            <a:extLst>
              <a:ext uri="{FF2B5EF4-FFF2-40B4-BE49-F238E27FC236}">
                <a16:creationId xmlns:a16="http://schemas.microsoft.com/office/drawing/2014/main" id="{D3A73BF5-CC19-2600-FE3C-26A38BC8E247}"/>
              </a:ext>
            </a:extLst>
          </p:cNvPr>
          <p:cNvSpPr txBox="1"/>
          <p:nvPr/>
        </p:nvSpPr>
        <p:spPr>
          <a:xfrm>
            <a:off x="2280444" y="7918447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004AB6"/>
                </a:solidFill>
                <a:latin typeface="Pretendard SemiBold"/>
              </a:rPr>
              <a:t>5</a:t>
            </a:r>
          </a:p>
        </p:txBody>
      </p:sp>
      <p:sp>
        <p:nvSpPr>
          <p:cNvPr id="5" name="TextBox 37">
            <a:extLst>
              <a:ext uri="{FF2B5EF4-FFF2-40B4-BE49-F238E27FC236}">
                <a16:creationId xmlns:a16="http://schemas.microsoft.com/office/drawing/2014/main" id="{B67567FA-220A-03F7-EF26-40B46763C068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707875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7F7C3E-8F5C-6668-92D4-816FB80A8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7A2424-AD00-EA29-A38A-F663B07D98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3115925" y="0"/>
            <a:ext cx="5156200" cy="2590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BF707CF-02FA-857C-836C-08CF5BC25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4271B193-63BD-C986-DA4F-AA650FD437B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03061DF-5DC5-D193-8A2D-FAEAB515AE6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>
            <a:extLst>
              <a:ext uri="{FF2B5EF4-FFF2-40B4-BE49-F238E27FC236}">
                <a16:creationId xmlns:a16="http://schemas.microsoft.com/office/drawing/2014/main" id="{3BC5BAB1-086B-409C-DB0A-BB6960F17E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-5400000">
            <a:off x="-927847" y="8024159"/>
            <a:ext cx="3136900" cy="129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8EA2B7FF-3594-B098-0A45-9DC858DCC29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6573500" y="1638300"/>
            <a:ext cx="1206500" cy="1206500"/>
          </a:xfrm>
          <a:prstGeom prst="rect">
            <a:avLst/>
          </a:prstGeom>
        </p:spPr>
      </p:pic>
      <p:grpSp>
        <p:nvGrpSpPr>
          <p:cNvPr id="23" name="Group 23">
            <a:extLst>
              <a:ext uri="{FF2B5EF4-FFF2-40B4-BE49-F238E27FC236}">
                <a16:creationId xmlns:a16="http://schemas.microsoft.com/office/drawing/2014/main" id="{DD3F6EC8-96C4-E5EC-FDBB-4CE3C1648B9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3" name="TextBox 33">
            <a:extLst>
              <a:ext uri="{FF2B5EF4-FFF2-40B4-BE49-F238E27FC236}">
                <a16:creationId xmlns:a16="http://schemas.microsoft.com/office/drawing/2014/main" id="{9ED317C3-BB6B-CE29-A5C7-362F13B4BA41}"/>
              </a:ext>
            </a:extLst>
          </p:cNvPr>
          <p:cNvSpPr txBox="1"/>
          <p:nvPr/>
        </p:nvSpPr>
        <p:spPr>
          <a:xfrm>
            <a:off x="8128000" y="7239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altLang="ko-KR" sz="6000" dirty="0">
                <a:solidFill>
                  <a:srgbClr val="004AB6"/>
                </a:solidFill>
                <a:latin typeface="Pretendard SemiBold"/>
              </a:rPr>
              <a:t>1</a:t>
            </a:r>
            <a:endParaRPr lang="en-US" altLang="ko-KR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C2A73E10-CC96-EF83-6E61-E117B39876E3}"/>
              </a:ext>
            </a:extLst>
          </p:cNvPr>
          <p:cNvSpPr txBox="1"/>
          <p:nvPr/>
        </p:nvSpPr>
        <p:spPr>
          <a:xfrm>
            <a:off x="4533900" y="17526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 err="1">
                <a:solidFill>
                  <a:srgbClr val="201A74"/>
                </a:solidFill>
                <a:ea typeface="Hakgyoansim Chulseokbu TTF B"/>
              </a:rPr>
              <a:t>타겟변수</a:t>
            </a: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 설정</a:t>
            </a:r>
            <a:endParaRPr lang="ko-KR" alt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A1F4D886-743B-4B19-D689-6E0053CB0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60DD8437-1CE2-0768-62D3-EF9E3A6DEF7B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Part1-4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49214C9A-4385-DE50-0F82-47B3DD48EB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753499"/>
              </p:ext>
            </p:extLst>
          </p:nvPr>
        </p:nvGraphicFramePr>
        <p:xfrm>
          <a:off x="984249" y="3543300"/>
          <a:ext cx="16383001" cy="4644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5E1533-50A3-E2EB-1B5A-DFFBBDE8A64C}"/>
              </a:ext>
            </a:extLst>
          </p:cNvPr>
          <p:cNvSpPr txBox="1"/>
          <p:nvPr/>
        </p:nvSpPr>
        <p:spPr>
          <a:xfrm>
            <a:off x="1143000" y="4176236"/>
            <a:ext cx="1143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akgyoansim Chulseokbu TTF B" panose="020B0600000101010101" charset="-127"/>
                <a:ea typeface="Hakgyoansim Chulseokbu TTF B" panose="020B0600000101010101" charset="-127"/>
              </a:rPr>
              <a:t>보유율 </a:t>
            </a:r>
            <a:r>
              <a:rPr lang="en-US" altLang="ko-KR" dirty="0">
                <a:latin typeface="Hakgyoansim Chulseokbu TTF B" panose="020B0600000101010101" charset="-127"/>
                <a:ea typeface="Hakgyoansim Chulseokbu TTF B" panose="020B0600000101010101" charset="-127"/>
              </a:rPr>
              <a:t>: 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4.2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%</a:t>
            </a:r>
            <a:endParaRPr lang="ko-KR" altLang="en-US" sz="24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F4173-8328-C643-15CB-AE875650F56D}"/>
              </a:ext>
            </a:extLst>
          </p:cNvPr>
          <p:cNvSpPr txBox="1"/>
          <p:nvPr/>
        </p:nvSpPr>
        <p:spPr>
          <a:xfrm>
            <a:off x="6553200" y="4176236"/>
            <a:ext cx="1143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akgyoansim Chulseokbu TTF B" panose="020B0600000101010101" charset="-127"/>
                <a:ea typeface="Hakgyoansim Chulseokbu TTF B" panose="020B0600000101010101" charset="-127"/>
              </a:rPr>
              <a:t>보유율 </a:t>
            </a:r>
            <a:r>
              <a:rPr lang="en-US" altLang="ko-KR" dirty="0">
                <a:latin typeface="Hakgyoansim Chulseokbu TTF B" panose="020B0600000101010101" charset="-127"/>
                <a:ea typeface="Hakgyoansim Chulseokbu TTF B" panose="020B0600000101010101" charset="-127"/>
              </a:rPr>
              <a:t>: 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7.8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%</a:t>
            </a:r>
            <a:endParaRPr lang="ko-KR" altLang="en-US" sz="24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3491F-2CE2-E69C-44D7-759E3C3DBF49}"/>
              </a:ext>
            </a:extLst>
          </p:cNvPr>
          <p:cNvSpPr txBox="1"/>
          <p:nvPr/>
        </p:nvSpPr>
        <p:spPr>
          <a:xfrm>
            <a:off x="11963400" y="4000500"/>
            <a:ext cx="1171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akgyoansim Chulseokbu TTF B" panose="020B0600000101010101" charset="-127"/>
                <a:ea typeface="Hakgyoansim Chulseokbu TTF B" panose="020B0600000101010101" charset="-127"/>
              </a:rPr>
              <a:t>보유율 </a:t>
            </a:r>
            <a:r>
              <a:rPr lang="en-US" altLang="ko-KR" dirty="0">
                <a:latin typeface="Hakgyoansim Chulseokbu TTF B" panose="020B0600000101010101" charset="-127"/>
                <a:ea typeface="Hakgyoansim Chulseokbu TTF B" panose="020B0600000101010101" charset="-127"/>
              </a:rPr>
              <a:t>: 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20.0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%</a:t>
            </a:r>
            <a:endParaRPr lang="ko-KR" altLang="en-US" sz="24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304FC-6FCF-F6D0-D181-53B3D62C7F2E}"/>
              </a:ext>
            </a:extLst>
          </p:cNvPr>
          <p:cNvSpPr txBox="1"/>
          <p:nvPr/>
        </p:nvSpPr>
        <p:spPr>
          <a:xfrm>
            <a:off x="3886200" y="6362700"/>
            <a:ext cx="114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akgyoansim Chulseokbu TTF B" panose="020B0600000101010101" charset="-127"/>
                <a:ea typeface="Hakgyoansim Chulseokbu TTF B" panose="020B0600000101010101" charset="-127"/>
              </a:rPr>
              <a:t>보유율 </a:t>
            </a:r>
            <a:r>
              <a:rPr lang="en-US" altLang="ko-KR" dirty="0">
                <a:latin typeface="Hakgyoansim Chulseokbu TTF B" panose="020B0600000101010101" charset="-127"/>
                <a:ea typeface="Hakgyoansim Chulseokbu TTF B" panose="020B0600000101010101" charset="-127"/>
              </a:rPr>
              <a:t>: 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29.1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%</a:t>
            </a:r>
            <a:endParaRPr lang="ko-KR" altLang="en-US" sz="24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4C2CD-D811-F844-1C06-744639F297C4}"/>
              </a:ext>
            </a:extLst>
          </p:cNvPr>
          <p:cNvSpPr txBox="1"/>
          <p:nvPr/>
        </p:nvSpPr>
        <p:spPr>
          <a:xfrm>
            <a:off x="9296400" y="6362700"/>
            <a:ext cx="114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akgyoansim Chulseokbu TTF B" panose="020B0600000101010101" charset="-127"/>
                <a:ea typeface="Hakgyoansim Chulseokbu TTF B" panose="020B0600000101010101" charset="-127"/>
              </a:rPr>
              <a:t>보유율 </a:t>
            </a:r>
            <a:r>
              <a:rPr lang="en-US" altLang="ko-KR" dirty="0">
                <a:latin typeface="Hakgyoansim Chulseokbu TTF B" panose="020B0600000101010101" charset="-127"/>
                <a:ea typeface="Hakgyoansim Chulseokbu TTF B" panose="020B0600000101010101" charset="-127"/>
              </a:rPr>
              <a:t>: 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59.1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%</a:t>
            </a:r>
            <a:endParaRPr lang="ko-KR" altLang="en-US" sz="24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457F47-298C-AA2B-2139-F512608D7D57}"/>
              </a:ext>
            </a:extLst>
          </p:cNvPr>
          <p:cNvSpPr txBox="1"/>
          <p:nvPr/>
        </p:nvSpPr>
        <p:spPr>
          <a:xfrm>
            <a:off x="3124200" y="2997536"/>
            <a:ext cx="1280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-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매칭 금융 상품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(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금융감독원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+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정적 </a:t>
            </a:r>
            <a:r>
              <a:rPr lang="en-US" altLang="ko-KR" sz="24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json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)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 분류와 연관성이 높은 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5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개 </a:t>
            </a:r>
            <a:r>
              <a:rPr lang="ko-KR" altLang="en-US" sz="24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타겟변수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 설정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A3947D6-EAAB-BD11-D328-8F15516E07F5}"/>
              </a:ext>
            </a:extLst>
          </p:cNvPr>
          <p:cNvSpPr/>
          <p:nvPr/>
        </p:nvSpPr>
        <p:spPr>
          <a:xfrm>
            <a:off x="6324600" y="8671859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6795EE-D388-540D-633D-EF99D40E23B4}"/>
              </a:ext>
            </a:extLst>
          </p:cNvPr>
          <p:cNvSpPr txBox="1"/>
          <p:nvPr/>
        </p:nvSpPr>
        <p:spPr>
          <a:xfrm>
            <a:off x="7640637" y="8608905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클래스 불균형 존재</a:t>
            </a:r>
          </a:p>
        </p:txBody>
      </p:sp>
      <p:sp>
        <p:nvSpPr>
          <p:cNvPr id="17" name="TextBox 37">
            <a:extLst>
              <a:ext uri="{FF2B5EF4-FFF2-40B4-BE49-F238E27FC236}">
                <a16:creationId xmlns:a16="http://schemas.microsoft.com/office/drawing/2014/main" id="{8DB70652-893E-DDD7-FFF8-9488C0612107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183874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8DA348-3090-7573-5A1C-10555B3BB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:a16="http://schemas.microsoft.com/office/drawing/2014/main" id="{D1ADFD0E-AA1A-96FE-5344-C064255D01A8}"/>
              </a:ext>
            </a:extLst>
          </p:cNvPr>
          <p:cNvSpPr/>
          <p:nvPr/>
        </p:nvSpPr>
        <p:spPr>
          <a:xfrm>
            <a:off x="9906000" y="1178798"/>
            <a:ext cx="9067800" cy="8917702"/>
          </a:xfrm>
          <a:prstGeom prst="ellipse">
            <a:avLst/>
          </a:prstGeom>
          <a:solidFill>
            <a:schemeClr val="accent1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0ABC86A-82FC-246C-0C27-E899AF62F1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3172299" y="0"/>
            <a:ext cx="5156200" cy="2590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103281F-5C89-C782-5F4F-AE7AA8ADE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4FB12516-AE73-C1CC-D0F5-8EFEB330DF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7731402-EA5B-67E0-CA6D-51B4DAFDFBD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>
            <a:extLst>
              <a:ext uri="{FF2B5EF4-FFF2-40B4-BE49-F238E27FC236}">
                <a16:creationId xmlns:a16="http://schemas.microsoft.com/office/drawing/2014/main" id="{5F94A452-589B-FC80-6B6F-C526E8FA65B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-5400000">
            <a:off x="-927847" y="8024159"/>
            <a:ext cx="3136900" cy="129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6D268CD4-A9FA-E214-8D6D-7F65F8843BC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6573500" y="1638300"/>
            <a:ext cx="1206500" cy="1206500"/>
          </a:xfrm>
          <a:prstGeom prst="rect">
            <a:avLst/>
          </a:prstGeom>
        </p:spPr>
      </p:pic>
      <p:grpSp>
        <p:nvGrpSpPr>
          <p:cNvPr id="23" name="Group 23">
            <a:extLst>
              <a:ext uri="{FF2B5EF4-FFF2-40B4-BE49-F238E27FC236}">
                <a16:creationId xmlns:a16="http://schemas.microsoft.com/office/drawing/2014/main" id="{7871BFB0-9A1A-BAB7-EB45-001112FC4A3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3" name="TextBox 33">
            <a:extLst>
              <a:ext uri="{FF2B5EF4-FFF2-40B4-BE49-F238E27FC236}">
                <a16:creationId xmlns:a16="http://schemas.microsoft.com/office/drawing/2014/main" id="{F1E1DF47-EA56-0FDE-F9ED-B6F959B5D3E5}"/>
              </a:ext>
            </a:extLst>
          </p:cNvPr>
          <p:cNvSpPr txBox="1"/>
          <p:nvPr/>
        </p:nvSpPr>
        <p:spPr>
          <a:xfrm>
            <a:off x="990600" y="9652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altLang="ko-KR" sz="6000" dirty="0">
                <a:solidFill>
                  <a:srgbClr val="004AB6"/>
                </a:solidFill>
                <a:latin typeface="Pretendard SemiBold"/>
              </a:rPr>
              <a:t>1</a:t>
            </a:r>
            <a:endParaRPr lang="en-US" altLang="ko-KR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2B5F322A-7E27-569B-1614-BAE5B50C6796}"/>
              </a:ext>
            </a:extLst>
          </p:cNvPr>
          <p:cNvSpPr txBox="1"/>
          <p:nvPr/>
        </p:nvSpPr>
        <p:spPr>
          <a:xfrm>
            <a:off x="1388222" y="9017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컬럼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중요도 분석</a:t>
            </a:r>
            <a:endParaRPr lang="ko-KR" alt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A6485C9B-EAC6-B2E2-CBBB-9B885E546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B16EEC1C-FEC6-8FCD-61EF-21BB4BF0BCB9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Part1-5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163693-BBB0-3BEA-DBAC-23B8AE6877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1" y="2298700"/>
            <a:ext cx="6149535" cy="73147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CEDA782-202C-61D6-FEEE-185DD8BAF4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213" y="2298700"/>
            <a:ext cx="6149536" cy="7314710"/>
          </a:xfrm>
          <a:prstGeom prst="rect">
            <a:avLst/>
          </a:prstGeom>
        </p:spPr>
      </p:pic>
      <p:sp>
        <p:nvSpPr>
          <p:cNvPr id="21" name="TextBox 34">
            <a:extLst>
              <a:ext uri="{FF2B5EF4-FFF2-40B4-BE49-F238E27FC236}">
                <a16:creationId xmlns:a16="http://schemas.microsoft.com/office/drawing/2014/main" id="{D4245B72-7806-0182-0AE8-A59EB653B83B}"/>
              </a:ext>
            </a:extLst>
          </p:cNvPr>
          <p:cNvSpPr txBox="1"/>
          <p:nvPr/>
        </p:nvSpPr>
        <p:spPr>
          <a:xfrm>
            <a:off x="3463674" y="7670800"/>
            <a:ext cx="2703359" cy="11552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201A74"/>
                </a:solidFill>
                <a:ea typeface="Hakgyoansim Chulseokbu TTF B"/>
              </a:rPr>
              <a:t>이진화</a:t>
            </a:r>
            <a:endParaRPr lang="ko-KR" altLang="ko-KR" sz="40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5E909FC7-D526-44C2-37A3-D235246F730E}"/>
              </a:ext>
            </a:extLst>
          </p:cNvPr>
          <p:cNvSpPr txBox="1"/>
          <p:nvPr/>
        </p:nvSpPr>
        <p:spPr>
          <a:xfrm>
            <a:off x="9601200" y="7734300"/>
            <a:ext cx="2703359" cy="11552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201A74"/>
                </a:solidFill>
                <a:ea typeface="Hakgyoansim Chulseokbu TTF B"/>
              </a:rPr>
              <a:t>상관계수</a:t>
            </a:r>
            <a:endParaRPr lang="ko-KR" altLang="ko-KR" sz="40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5" name="그래픽 24" descr="뒤로 단색으로 채워진">
            <a:extLst>
              <a:ext uri="{FF2B5EF4-FFF2-40B4-BE49-F238E27FC236}">
                <a16:creationId xmlns:a16="http://schemas.microsoft.com/office/drawing/2014/main" id="{14A74282-7202-8C3C-F9DA-0446A2CAA0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04550" y="1746470"/>
            <a:ext cx="914400" cy="914400"/>
          </a:xfrm>
          <a:prstGeom prst="rect">
            <a:avLst/>
          </a:prstGeom>
        </p:spPr>
      </p:pic>
      <p:sp>
        <p:nvSpPr>
          <p:cNvPr id="26" name="TextBox 34">
            <a:extLst>
              <a:ext uri="{FF2B5EF4-FFF2-40B4-BE49-F238E27FC236}">
                <a16:creationId xmlns:a16="http://schemas.microsoft.com/office/drawing/2014/main" id="{84885214-1AB3-B034-4617-7D83607C8E4D}"/>
              </a:ext>
            </a:extLst>
          </p:cNvPr>
          <p:cNvSpPr txBox="1"/>
          <p:nvPr/>
        </p:nvSpPr>
        <p:spPr>
          <a:xfrm>
            <a:off x="12795403" y="1626040"/>
            <a:ext cx="3866997" cy="11552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dirty="0">
                <a:solidFill>
                  <a:srgbClr val="201A74"/>
                </a:solidFill>
                <a:ea typeface="Hakgyoansim Chulseokbu TTF B"/>
              </a:rPr>
              <a:t> </a:t>
            </a:r>
            <a:r>
              <a:rPr lang="ko-KR" altLang="en-US" sz="4000" dirty="0">
                <a:solidFill>
                  <a:srgbClr val="201A74"/>
                </a:solidFill>
                <a:ea typeface="Hakgyoansim Chulseokbu TTF B"/>
              </a:rPr>
              <a:t>최종</a:t>
            </a:r>
            <a:r>
              <a:rPr lang="en-US" altLang="ko-KR" sz="4000" dirty="0">
                <a:solidFill>
                  <a:srgbClr val="201A74"/>
                </a:solidFill>
                <a:ea typeface="Hakgyoansim Chulseokbu TTF B"/>
              </a:rPr>
              <a:t> </a:t>
            </a:r>
            <a:r>
              <a:rPr lang="ko-KR" altLang="en-US" sz="4000" dirty="0">
                <a:solidFill>
                  <a:srgbClr val="201A74"/>
                </a:solidFill>
                <a:ea typeface="Hakgyoansim Chulseokbu TTF B"/>
              </a:rPr>
              <a:t>핵심 변수</a:t>
            </a:r>
            <a:endParaRPr lang="ko-KR" altLang="ko-KR" sz="40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A30783-3896-B507-A73A-5DFF760BE03D}"/>
              </a:ext>
            </a:extLst>
          </p:cNvPr>
          <p:cNvSpPr txBox="1"/>
          <p:nvPr/>
        </p:nvSpPr>
        <p:spPr>
          <a:xfrm>
            <a:off x="12776200" y="2844800"/>
            <a:ext cx="4902200" cy="7130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경제적</a:t>
            </a:r>
            <a:r>
              <a:rPr lang="en-US" altLang="ko-KR" sz="28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/</a:t>
            </a:r>
            <a:r>
              <a:rPr lang="ko-KR" altLang="en-US" sz="28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성향 변수</a:t>
            </a:r>
            <a:r>
              <a:rPr lang="en-US" altLang="ko-KR" sz="28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(4</a:t>
            </a:r>
            <a:r>
              <a:rPr lang="ko-KR" altLang="en-US" sz="28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개</a:t>
            </a:r>
            <a:r>
              <a:rPr lang="en-US" altLang="ko-KR" sz="28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) 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- “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돈과 관련된 것들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＂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: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급여소득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저축여부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금융위험감수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금융위험회피</a:t>
            </a:r>
            <a:endParaRPr lang="en-US" altLang="ko-KR" sz="28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사람관련 변수</a:t>
            </a:r>
            <a:r>
              <a:rPr lang="en-US" altLang="ko-KR" sz="28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(7</a:t>
            </a:r>
            <a:r>
              <a:rPr lang="ko-KR" altLang="en-US" sz="28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개</a:t>
            </a:r>
            <a:r>
              <a:rPr lang="en-US" altLang="ko-KR" sz="28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)</a:t>
            </a:r>
            <a:r>
              <a:rPr lang="ko-KR" altLang="en-US" sz="28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–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   “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사람과 관련된 것들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＂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: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교육수준분류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연령대분류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가구주성별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결혼상태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,</a:t>
            </a:r>
            <a:r>
              <a:rPr lang="ko-KR" altLang="en-US" sz="28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자녀수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직업분류</a:t>
            </a: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연령</a:t>
            </a:r>
            <a:endParaRPr lang="en-US" altLang="ko-KR" sz="28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28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5" name="TextBox 37">
            <a:extLst>
              <a:ext uri="{FF2B5EF4-FFF2-40B4-BE49-F238E27FC236}">
                <a16:creationId xmlns:a16="http://schemas.microsoft.com/office/drawing/2014/main" id="{6C5F7F56-37A9-4470-E6B3-9ABC212AAAE8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3407017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>
            <a:extLst>
              <a:ext uri="{FF2B5EF4-FFF2-40B4-BE49-F238E27FC236}">
                <a16:creationId xmlns:a16="http://schemas.microsoft.com/office/drawing/2014/main" id="{482EDD1F-75EF-D498-337A-359B4653D4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3172299" y="0"/>
            <a:ext cx="5156200" cy="25908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1000" y="5592593"/>
            <a:ext cx="3594480" cy="15295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4963141" y="4229100"/>
            <a:ext cx="2791459" cy="2791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20799" y="7436272"/>
            <a:ext cx="2856357" cy="3589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dirty="0" err="1">
                <a:solidFill>
                  <a:srgbClr val="000000"/>
                </a:solidFill>
                <a:latin typeface="Hakgyoansim Chulseokbu TTF B"/>
              </a:rPr>
              <a:t>RandomForest</a:t>
            </a:r>
            <a:endParaRPr lang="en-US" sz="23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81099" y="8604673"/>
            <a:ext cx="3032379" cy="6282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800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개 </a:t>
            </a:r>
            <a:r>
              <a:rPr lang="ko-KR" altLang="en-US" sz="1900" b="0" i="0" u="none" strike="noStrike" dirty="0" err="1">
                <a:solidFill>
                  <a:srgbClr val="000000"/>
                </a:solidFill>
                <a:ea typeface="Pretendard Light"/>
              </a:rPr>
              <a:t>의사결정트리가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 투표하여 안정적인 금융상품 추천</a:t>
            </a:r>
            <a:endParaRPr lang="en-US" sz="19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495800" y="7436272"/>
            <a:ext cx="2856357" cy="3589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b="0" i="0" u="none" strike="noStrike" dirty="0" err="1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CatBoost</a:t>
            </a:r>
            <a:endParaRPr lang="en-US" sz="2300" b="0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419600" y="8604673"/>
            <a:ext cx="3032379" cy="6282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범주형 데이터를 자동 처리하는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400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번 반복학습 모델</a:t>
            </a:r>
            <a:endParaRPr lang="en-US" sz="19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17018000" y="7353300"/>
            <a:ext cx="571500" cy="571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3312" y="3594100"/>
            <a:ext cx="403860" cy="40386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8083126"/>
            <a:ext cx="15481013" cy="89745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988421" y="7436272"/>
            <a:ext cx="2856357" cy="3589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dirty="0" err="1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LightGBM</a:t>
            </a:r>
            <a:endParaRPr lang="en-US" altLang="ko-KR" sz="23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912221" y="8604673"/>
            <a:ext cx="3032379" cy="6282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이전 실수를 학습하며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550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번 반복해서 정교한 개인화 추천</a:t>
            </a:r>
            <a:endParaRPr lang="en-US" altLang="ko-KR" sz="19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480300" y="11049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33900" y="21463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 err="1">
                <a:solidFill>
                  <a:srgbClr val="201A74"/>
                </a:solidFill>
                <a:ea typeface="Hakgyoansim Chulseokbu TTF B"/>
              </a:rPr>
              <a:t>머신러닝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/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딥러닝 모델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FE005B06-2A22-1351-3238-054477A05292}"/>
              </a:ext>
            </a:extLst>
          </p:cNvPr>
          <p:cNvSpPr txBox="1"/>
          <p:nvPr/>
        </p:nvSpPr>
        <p:spPr>
          <a:xfrm>
            <a:off x="14265021" y="7436272"/>
            <a:ext cx="2856357" cy="3589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dirty="0" err="1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DeepLearning</a:t>
            </a:r>
            <a:endParaRPr lang="en-US" sz="23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08D46774-85DA-15D1-3B2C-F97B7BAFEEBE}"/>
              </a:ext>
            </a:extLst>
          </p:cNvPr>
          <p:cNvSpPr txBox="1"/>
          <p:nvPr/>
        </p:nvSpPr>
        <p:spPr>
          <a:xfrm>
            <a:off x="14188821" y="8604673"/>
            <a:ext cx="3032379" cy="6282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256-128-64 3 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다층 구조 신경망이 클래스 불균형을 해결하며 복합 패턴 학습</a:t>
            </a:r>
            <a:endParaRPr lang="en-US" sz="19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16" name="Picture 9">
            <a:extLst>
              <a:ext uri="{FF2B5EF4-FFF2-40B4-BE49-F238E27FC236}">
                <a16:creationId xmlns:a16="http://schemas.microsoft.com/office/drawing/2014/main" id="{1BC2A23B-B1EC-43EC-8B2C-AF2BF724D9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A36140-960A-9E48-2061-E8D00322A4DA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Part2-1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D5FCB766-97D3-088B-638E-C78DC4C47E86}"/>
              </a:ext>
            </a:extLst>
          </p:cNvPr>
          <p:cNvSpPr txBox="1"/>
          <p:nvPr/>
        </p:nvSpPr>
        <p:spPr>
          <a:xfrm>
            <a:off x="7788021" y="7441314"/>
            <a:ext cx="2856357" cy="3589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dirty="0" err="1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XGBoost</a:t>
            </a:r>
            <a:endParaRPr lang="en-US" altLang="ko-KR" sz="23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50245A5D-1260-EF93-28AC-E9097996785D}"/>
              </a:ext>
            </a:extLst>
          </p:cNvPr>
          <p:cNvSpPr txBox="1"/>
          <p:nvPr/>
        </p:nvSpPr>
        <p:spPr>
          <a:xfrm>
            <a:off x="7711821" y="8609715"/>
            <a:ext cx="3032379" cy="6282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정규화 기법으로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700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개 학습기를 결합한 고정밀도 추천</a:t>
            </a:r>
            <a:endParaRPr lang="en-US" altLang="ko-KR" sz="19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E9CA88A-468C-EF86-8381-06D846603292}"/>
              </a:ext>
            </a:extLst>
          </p:cNvPr>
          <p:cNvSpPr/>
          <p:nvPr/>
        </p:nvSpPr>
        <p:spPr>
          <a:xfrm>
            <a:off x="1233488" y="4167188"/>
            <a:ext cx="2888713" cy="2897273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9BA2606-7C50-6196-2BEB-23913D33B129}"/>
              </a:ext>
            </a:extLst>
          </p:cNvPr>
          <p:cNvSpPr/>
          <p:nvPr/>
        </p:nvSpPr>
        <p:spPr>
          <a:xfrm>
            <a:off x="4486293" y="4176708"/>
            <a:ext cx="2888713" cy="289727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26947E9-5FD9-8708-4B29-BDCAF3D19DAB}"/>
              </a:ext>
            </a:extLst>
          </p:cNvPr>
          <p:cNvSpPr/>
          <p:nvPr/>
        </p:nvSpPr>
        <p:spPr>
          <a:xfrm>
            <a:off x="7786691" y="4190996"/>
            <a:ext cx="2888713" cy="289727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855505E-7F80-8B46-50CF-FCE1AE44722A}"/>
              </a:ext>
            </a:extLst>
          </p:cNvPr>
          <p:cNvSpPr/>
          <p:nvPr/>
        </p:nvSpPr>
        <p:spPr>
          <a:xfrm>
            <a:off x="10987104" y="4176708"/>
            <a:ext cx="2888713" cy="289727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6601C9D-41BF-65EC-AF55-9C6EA3360C99}"/>
              </a:ext>
            </a:extLst>
          </p:cNvPr>
          <p:cNvSpPr/>
          <p:nvPr/>
        </p:nvSpPr>
        <p:spPr>
          <a:xfrm>
            <a:off x="14244648" y="4219572"/>
            <a:ext cx="2888713" cy="28972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래픽 40" descr="화살표 원 단색으로 채워진">
            <a:extLst>
              <a:ext uri="{FF2B5EF4-FFF2-40B4-BE49-F238E27FC236}">
                <a16:creationId xmlns:a16="http://schemas.microsoft.com/office/drawing/2014/main" id="{2950C486-F0BC-5311-178B-A9E92A341A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89195" y="4510924"/>
            <a:ext cx="2209800" cy="2209800"/>
          </a:xfrm>
          <a:prstGeom prst="rect">
            <a:avLst/>
          </a:prstGeom>
        </p:spPr>
      </p:pic>
      <p:pic>
        <p:nvPicPr>
          <p:cNvPr id="43" name="그래픽 42" descr="ATOM 단색으로 채워진">
            <a:extLst>
              <a:ext uri="{FF2B5EF4-FFF2-40B4-BE49-F238E27FC236}">
                <a16:creationId xmlns:a16="http://schemas.microsoft.com/office/drawing/2014/main" id="{8CDF90CF-6A10-02B7-DF45-0747DB31DB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52600" y="4658595"/>
            <a:ext cx="1867995" cy="1867995"/>
          </a:xfrm>
          <a:prstGeom prst="rect">
            <a:avLst/>
          </a:prstGeom>
        </p:spPr>
      </p:pic>
      <p:pic>
        <p:nvPicPr>
          <p:cNvPr id="45" name="그래픽 44" descr="네트워크 단색으로 채워진">
            <a:extLst>
              <a:ext uri="{FF2B5EF4-FFF2-40B4-BE49-F238E27FC236}">
                <a16:creationId xmlns:a16="http://schemas.microsoft.com/office/drawing/2014/main" id="{79F270FB-7042-260C-E3E2-501D5BB04C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72958" y="4686300"/>
            <a:ext cx="1715381" cy="1715381"/>
          </a:xfrm>
          <a:prstGeom prst="rect">
            <a:avLst/>
          </a:prstGeom>
        </p:spPr>
      </p:pic>
      <p:pic>
        <p:nvPicPr>
          <p:cNvPr id="47" name="그래픽 46" descr="전구 및 기어  단색으로 채워진">
            <a:extLst>
              <a:ext uri="{FF2B5EF4-FFF2-40B4-BE49-F238E27FC236}">
                <a16:creationId xmlns:a16="http://schemas.microsoft.com/office/drawing/2014/main" id="{F0C36AB7-F485-BA3E-5AE9-3AF6639DC0E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05800" y="4610100"/>
            <a:ext cx="1912750" cy="1912750"/>
          </a:xfrm>
          <a:prstGeom prst="rect">
            <a:avLst/>
          </a:prstGeom>
        </p:spPr>
      </p:pic>
      <p:pic>
        <p:nvPicPr>
          <p:cNvPr id="51" name="그래픽 50" descr="머리 안의 뇌 단색으로 채워진">
            <a:extLst>
              <a:ext uri="{FF2B5EF4-FFF2-40B4-BE49-F238E27FC236}">
                <a16:creationId xmlns:a16="http://schemas.microsoft.com/office/drawing/2014/main" id="{4081C189-079E-6323-9D25-48957EE456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897099" y="4781125"/>
            <a:ext cx="1690688" cy="1690688"/>
          </a:xfrm>
          <a:prstGeom prst="rect">
            <a:avLst/>
          </a:prstGeom>
        </p:spPr>
      </p:pic>
      <p:sp>
        <p:nvSpPr>
          <p:cNvPr id="52" name="TextBox 37">
            <a:extLst>
              <a:ext uri="{FF2B5EF4-FFF2-40B4-BE49-F238E27FC236}">
                <a16:creationId xmlns:a16="http://schemas.microsoft.com/office/drawing/2014/main" id="{D4460945-53C4-7E81-DF06-9F8AEEBD5250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CDD1ED-E08A-2A55-9866-9AFE831BE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7879234-A805-121F-2540-43FE9D409B79}"/>
              </a:ext>
            </a:extLst>
          </p:cNvPr>
          <p:cNvSpPr/>
          <p:nvPr/>
        </p:nvSpPr>
        <p:spPr>
          <a:xfrm>
            <a:off x="11601201" y="2520192"/>
            <a:ext cx="4686300" cy="36901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6696F6-0D7C-E186-028C-8331698559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14414500" y="2413000"/>
            <a:ext cx="5156200" cy="25908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5676005-26AE-5C97-8876-D4F5BC561A09}"/>
              </a:ext>
            </a:extLst>
          </p:cNvPr>
          <p:cNvSpPr/>
          <p:nvPr/>
        </p:nvSpPr>
        <p:spPr>
          <a:xfrm>
            <a:off x="6553200" y="2810173"/>
            <a:ext cx="4327029" cy="62195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74ED0FA-C92F-3EDE-740A-331B28DD2A8C}"/>
              </a:ext>
            </a:extLst>
          </p:cNvPr>
          <p:cNvSpPr/>
          <p:nvPr/>
        </p:nvSpPr>
        <p:spPr>
          <a:xfrm>
            <a:off x="664509" y="5014438"/>
            <a:ext cx="5283021" cy="4294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6ED5644-907A-54AF-4E20-03E9F9D4A02A}"/>
              </a:ext>
            </a:extLst>
          </p:cNvPr>
          <p:cNvSpPr/>
          <p:nvPr/>
        </p:nvSpPr>
        <p:spPr>
          <a:xfrm>
            <a:off x="11589223" y="6072714"/>
            <a:ext cx="5601724" cy="42142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263028A-972D-9DD5-E9DE-7C2ADD4B36C8}"/>
              </a:ext>
            </a:extLst>
          </p:cNvPr>
          <p:cNvSpPr/>
          <p:nvPr/>
        </p:nvSpPr>
        <p:spPr>
          <a:xfrm>
            <a:off x="714517" y="1028700"/>
            <a:ext cx="5283021" cy="4294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33DCF2A-E70E-0DD2-FDF7-73EE5D608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25" name="TextBox 21">
            <a:extLst>
              <a:ext uri="{FF2B5EF4-FFF2-40B4-BE49-F238E27FC236}">
                <a16:creationId xmlns:a16="http://schemas.microsoft.com/office/drawing/2014/main" id="{6F694575-7B32-57A3-83F6-FD9B3B59C477}"/>
              </a:ext>
            </a:extLst>
          </p:cNvPr>
          <p:cNvSpPr txBox="1"/>
          <p:nvPr/>
        </p:nvSpPr>
        <p:spPr>
          <a:xfrm>
            <a:off x="6324600" y="7874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9A20E3A1-067D-0052-AA00-A85502A78716}"/>
              </a:ext>
            </a:extLst>
          </p:cNvPr>
          <p:cNvSpPr txBox="1"/>
          <p:nvPr/>
        </p:nvSpPr>
        <p:spPr>
          <a:xfrm>
            <a:off x="7311091" y="7239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5</a:t>
            </a:r>
            <a:r>
              <a:rPr lang="ko-KR" altLang="en-US" sz="6700" b="0" i="0" u="none" strike="noStrike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가지 모델 구현</a:t>
            </a:r>
            <a:endParaRPr lang="ko-KR" sz="6700" b="0" i="0" u="none" strike="noStrike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9E93021E-6B78-A433-01BE-9275FAFBB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C4B94278-EE45-1A27-F51D-5010B3EF86FA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1C4FDD-B8D6-C7F1-C9E4-1712EDEB572A}"/>
              </a:ext>
            </a:extLst>
          </p:cNvPr>
          <p:cNvSpPr txBox="1"/>
          <p:nvPr/>
        </p:nvSpPr>
        <p:spPr>
          <a:xfrm>
            <a:off x="7620000" y="1912937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-</a:t>
            </a:r>
            <a:r>
              <a:rPr lang="ko-KR" altLang="en-US" sz="2400" dirty="0" err="1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하이퍼파라미터</a:t>
            </a:r>
            <a:r>
              <a:rPr lang="ko-KR" altLang="en-US" sz="24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튜닝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으로 클래스 불균형 문제 최소화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3DC6E4-98EA-BACE-498E-5E65AB27B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3370" y="2722247"/>
            <a:ext cx="3962181" cy="25616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9E3491-08D2-1E5B-6362-FA13B585CD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292" y="5961919"/>
            <a:ext cx="4976730" cy="26107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C082D0-9F05-BCAC-427C-48BF97D27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59" y="1257300"/>
            <a:ext cx="4935776" cy="33788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519FDD8-404B-1B77-74FF-2C1ACA8C43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6779" y="3333822"/>
            <a:ext cx="3709644" cy="4717202"/>
          </a:xfrm>
          <a:prstGeom prst="rect">
            <a:avLst/>
          </a:prstGeom>
        </p:spPr>
      </p:pic>
      <p:sp>
        <p:nvSpPr>
          <p:cNvPr id="21" name="TextBox 8">
            <a:extLst>
              <a:ext uri="{FF2B5EF4-FFF2-40B4-BE49-F238E27FC236}">
                <a16:creationId xmlns:a16="http://schemas.microsoft.com/office/drawing/2014/main" id="{7E1FED5F-6294-4128-32A8-B8E898A16FCA}"/>
              </a:ext>
            </a:extLst>
          </p:cNvPr>
          <p:cNvSpPr txBox="1"/>
          <p:nvPr/>
        </p:nvSpPr>
        <p:spPr>
          <a:xfrm>
            <a:off x="12504647" y="5498802"/>
            <a:ext cx="2856357" cy="3589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 err="1">
                <a:solidFill>
                  <a:srgbClr val="000000"/>
                </a:solidFill>
                <a:latin typeface="Hakgyoansim Chulseokbu TTF B"/>
              </a:rPr>
              <a:t>RandomForest</a:t>
            </a:r>
            <a:endParaRPr lang="en-US" sz="28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6D7CFBD1-765C-08BC-1C75-EFC6EF53D473}"/>
              </a:ext>
            </a:extLst>
          </p:cNvPr>
          <p:cNvSpPr txBox="1"/>
          <p:nvPr/>
        </p:nvSpPr>
        <p:spPr>
          <a:xfrm>
            <a:off x="1828800" y="8670713"/>
            <a:ext cx="2856357" cy="3589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800" b="0" i="0" u="none" strike="noStrike" dirty="0" err="1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CatBoost</a:t>
            </a:r>
            <a:endParaRPr lang="en-US" sz="2800" b="0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0B134C9A-BF08-E36C-444F-3CFA3C2F573C}"/>
              </a:ext>
            </a:extLst>
          </p:cNvPr>
          <p:cNvSpPr txBox="1"/>
          <p:nvPr/>
        </p:nvSpPr>
        <p:spPr>
          <a:xfrm>
            <a:off x="1972575" y="4794723"/>
            <a:ext cx="2856357" cy="3589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dirty="0" err="1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XGBoost</a:t>
            </a:r>
            <a:endParaRPr lang="en-US" sz="28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79F6BCA2-17C1-2110-3271-8545FC620670}"/>
              </a:ext>
            </a:extLst>
          </p:cNvPr>
          <p:cNvSpPr txBox="1"/>
          <p:nvPr/>
        </p:nvSpPr>
        <p:spPr>
          <a:xfrm>
            <a:off x="7315200" y="8343900"/>
            <a:ext cx="2856357" cy="3589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dirty="0" err="1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LightGBM</a:t>
            </a:r>
            <a:endParaRPr lang="en-US" sz="28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pic>
        <p:nvPicPr>
          <p:cNvPr id="5" name="Picture 20">
            <a:extLst>
              <a:ext uri="{FF2B5EF4-FFF2-40B4-BE49-F238E27FC236}">
                <a16:creationId xmlns:a16="http://schemas.microsoft.com/office/drawing/2014/main" id="{C7E9452E-DB75-EE3F-FAFC-C0852D44EA8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15844618" y="8792585"/>
            <a:ext cx="1206500" cy="1206500"/>
          </a:xfrm>
          <a:prstGeom prst="rect">
            <a:avLst/>
          </a:prstGeom>
        </p:spPr>
      </p:pic>
      <p:sp>
        <p:nvSpPr>
          <p:cNvPr id="7" name="TextBox 37">
            <a:extLst>
              <a:ext uri="{FF2B5EF4-FFF2-40B4-BE49-F238E27FC236}">
                <a16:creationId xmlns:a16="http://schemas.microsoft.com/office/drawing/2014/main" id="{56B375AE-CD34-BBAC-9D76-B52C2E5EED2E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175F2D-758F-8C75-BCA5-FA21EAB7BB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8995" y="6388398"/>
            <a:ext cx="4185212" cy="3656487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2340A611-7DA3-4B11-FD89-B9F7C0B110D0}"/>
              </a:ext>
            </a:extLst>
          </p:cNvPr>
          <p:cNvSpPr txBox="1"/>
          <p:nvPr/>
        </p:nvSpPr>
        <p:spPr>
          <a:xfrm>
            <a:off x="11430000" y="7137522"/>
            <a:ext cx="1390593" cy="3589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Hakgyoansim Chulseokbu TTF B"/>
              </a:rPr>
              <a:t>DL</a:t>
            </a:r>
          </a:p>
        </p:txBody>
      </p:sp>
    </p:spTree>
    <p:extLst>
      <p:ext uri="{BB962C8B-B14F-4D97-AF65-F5344CB8AC3E}">
        <p14:creationId xmlns:p14="http://schemas.microsoft.com/office/powerpoint/2010/main" val="2263621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74898E-88E1-1458-19D4-92FFDDF2C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4D5FACA-BD98-D488-EEF7-0FF6B9FF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25" name="TextBox 21">
            <a:extLst>
              <a:ext uri="{FF2B5EF4-FFF2-40B4-BE49-F238E27FC236}">
                <a16:creationId xmlns:a16="http://schemas.microsoft.com/office/drawing/2014/main" id="{8280CDC3-4DDA-E7BD-821F-3702BE4F22A7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62D4578D-A57C-7C5D-AB99-9E5ED3C845C8}"/>
              </a:ext>
            </a:extLst>
          </p:cNvPr>
          <p:cNvSpPr txBox="1"/>
          <p:nvPr/>
        </p:nvSpPr>
        <p:spPr>
          <a:xfrm>
            <a:off x="376890" y="1130300"/>
            <a:ext cx="1311050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모델 비교 및 성능 평가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FE5CD726-45C9-4D85-E5B6-02B7CBE3F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652C89AE-D440-1CC6-C802-D0CE8490C52E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Part2-3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1D82A55-B0D1-97D3-4A17-C2D49CAB5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67074"/>
              </p:ext>
            </p:extLst>
          </p:nvPr>
        </p:nvGraphicFramePr>
        <p:xfrm>
          <a:off x="10287000" y="2541245"/>
          <a:ext cx="7391400" cy="54616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78280">
                  <a:extLst>
                    <a:ext uri="{9D8B030D-6E8A-4147-A177-3AD203B41FA5}">
                      <a16:colId xmlns:a16="http://schemas.microsoft.com/office/drawing/2014/main" val="2589656049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4258645811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621224785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2225684346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2227734656"/>
                    </a:ext>
                  </a:extLst>
                </a:gridCol>
              </a:tblGrid>
              <a:tr h="910273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Accuracy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Precision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Recall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F1-score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204599"/>
                  </a:ext>
                </a:extLst>
              </a:tr>
              <a:tr h="910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RandomForest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0.763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0.661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0.733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0.708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1471495"/>
                  </a:ext>
                </a:extLst>
              </a:tr>
              <a:tr h="910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CatBoost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0.685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0.624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0.719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0.676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1024570"/>
                  </a:ext>
                </a:extLst>
              </a:tr>
              <a:tr h="910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XGBoost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0.711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0.691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0.621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0.668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3575062"/>
                  </a:ext>
                </a:extLst>
              </a:tr>
              <a:tr h="910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Light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GBM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0.876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0.671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0.741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0.717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788753"/>
                  </a:ext>
                </a:extLst>
              </a:tr>
              <a:tr h="910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DL</a:t>
                      </a:r>
                      <a:endParaRPr lang="ko-KR" altLang="en-US" sz="20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0.85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0.71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0.72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0.71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E8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5744998"/>
                  </a:ext>
                </a:extLst>
              </a:tr>
            </a:tbl>
          </a:graphicData>
        </a:graphic>
      </p:graphicFrame>
      <p:sp>
        <p:nvSpPr>
          <p:cNvPr id="8" name="TextBox 22">
            <a:extLst>
              <a:ext uri="{FF2B5EF4-FFF2-40B4-BE49-F238E27FC236}">
                <a16:creationId xmlns:a16="http://schemas.microsoft.com/office/drawing/2014/main" id="{EA8B6750-D87E-0097-2D4D-EFD582A7465E}"/>
              </a:ext>
            </a:extLst>
          </p:cNvPr>
          <p:cNvSpPr txBox="1"/>
          <p:nvPr/>
        </p:nvSpPr>
        <p:spPr>
          <a:xfrm>
            <a:off x="2285999" y="8298205"/>
            <a:ext cx="1311050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dirty="0" err="1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LightGBM</a:t>
            </a:r>
            <a:r>
              <a:rPr lang="ko-KR" altLang="en-US" sz="4000" b="0" i="0" u="none" strike="noStrike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이 가장 우수</a:t>
            </a:r>
            <a:endParaRPr lang="ko-KR" sz="4000" b="0" i="0" u="none" strike="noStrike" dirty="0">
              <a:solidFill>
                <a:srgbClr val="0000CC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701BA16C-AA2F-2108-9797-1DBBA7941CC9}"/>
              </a:ext>
            </a:extLst>
          </p:cNvPr>
          <p:cNvSpPr/>
          <p:nvPr/>
        </p:nvSpPr>
        <p:spPr>
          <a:xfrm rot="5400000">
            <a:off x="8574554" y="7482222"/>
            <a:ext cx="533400" cy="1189956"/>
          </a:xfrm>
          <a:prstGeom prst="chevron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37">
            <a:extLst>
              <a:ext uri="{FF2B5EF4-FFF2-40B4-BE49-F238E27FC236}">
                <a16:creationId xmlns:a16="http://schemas.microsoft.com/office/drawing/2014/main" id="{E90BA5F5-C63A-13CF-5362-6D98D3F9C6FA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3D4B43-8DA1-EF60-5EE1-1D41C0BEE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8" y="2620148"/>
            <a:ext cx="9658631" cy="488555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CA93B26-6C4D-F3D9-147C-9E4C2C803DC3}"/>
              </a:ext>
            </a:extLst>
          </p:cNvPr>
          <p:cNvSpPr/>
          <p:nvPr/>
        </p:nvSpPr>
        <p:spPr>
          <a:xfrm>
            <a:off x="6400800" y="3238500"/>
            <a:ext cx="1752600" cy="426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48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EDA293-40E4-945C-BBC8-4B119191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089DFFD-2B68-8A14-42E4-2077311FF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827D022-6BA3-9473-E91E-6D659CFAD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FA1D2CD-DFA2-4F84-B97F-C70B714CF7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1E45A63-5FB0-120F-6527-3B0A53CD5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90290CF-9354-D03E-17B8-D98E855CB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7868557"/>
            <a:ext cx="5245100" cy="254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1F54223B-9658-FFA8-648F-062296D168F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3A57AA8E-2A71-FE3B-37D5-887834DC6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144657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8C14DC2A-42CD-828A-F405-F66BCB3EDF5E}"/>
              </a:ext>
            </a:extLst>
          </p:cNvPr>
          <p:cNvSpPr txBox="1"/>
          <p:nvPr/>
        </p:nvSpPr>
        <p:spPr>
          <a:xfrm>
            <a:off x="1206500" y="7233557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Part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1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B452D03-D591-850D-C611-058B4A9EF9C1}"/>
              </a:ext>
            </a:extLst>
          </p:cNvPr>
          <p:cNvSpPr txBox="1"/>
          <p:nvPr/>
        </p:nvSpPr>
        <p:spPr>
          <a:xfrm>
            <a:off x="2921000" y="7195457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rgbClr val="FFFFFF"/>
                </a:solidFill>
                <a:latin typeface="Calibri"/>
                <a:ea typeface="Pretendard SemiBold"/>
              </a:rPr>
              <a:t>주제선정 및 배경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85427A9D-8BB7-A547-D1A1-9A0237BB6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795657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0333F22F-D463-85F7-F465-3A6363D8F7E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BEADE385-3FE4-AFC1-8041-8AB0BB1F6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071757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1E2DE1C7-C901-3300-4008-02DD8E865CF3}"/>
              </a:ext>
            </a:extLst>
          </p:cNvPr>
          <p:cNvSpPr txBox="1"/>
          <p:nvPr/>
        </p:nvSpPr>
        <p:spPr>
          <a:xfrm>
            <a:off x="1206500" y="8160657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Part </a:t>
            </a: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2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A58F409-90BD-1A37-3D4E-08B64272866C}"/>
              </a:ext>
            </a:extLst>
          </p:cNvPr>
          <p:cNvSpPr txBox="1"/>
          <p:nvPr/>
        </p:nvSpPr>
        <p:spPr>
          <a:xfrm>
            <a:off x="2921000" y="8122557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업무분장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1A52F89-C19A-6800-F4F4-8648F3DC841A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800" b="0" i="0" u="none" strike="noStrike" kern="1200" cap="none" spc="-200" normalizeH="0" baseline="0" noProof="0" dirty="0">
                <a:ln>
                  <a:noFill/>
                </a:ln>
                <a:solidFill>
                  <a:srgbClr val="ACCEFE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0B131A1-14EE-B6EA-4B06-856382BC83F2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Hakgyoansim Chulseokbu TTF B"/>
                <a:cs typeface="+mn-cs"/>
              </a:rPr>
              <a:t>프로젝트 개요</a:t>
            </a:r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F2C36A4B-8277-A746-FD7D-527628C82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531" y="9731827"/>
            <a:ext cx="5245100" cy="25400"/>
          </a:xfrm>
          <a:prstGeom prst="rect">
            <a:avLst/>
          </a:prstGeom>
        </p:spPr>
      </p:pic>
      <p:pic>
        <p:nvPicPr>
          <p:cNvPr id="23" name="Picture 15">
            <a:extLst>
              <a:ext uri="{FF2B5EF4-FFF2-40B4-BE49-F238E27FC236}">
                <a16:creationId xmlns:a16="http://schemas.microsoft.com/office/drawing/2014/main" id="{16235A0C-6D5A-3DA4-C263-9B1709790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531" y="9007927"/>
            <a:ext cx="1790700" cy="5334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0DB062CC-53E8-A75B-B290-A666364BC47B}"/>
              </a:ext>
            </a:extLst>
          </p:cNvPr>
          <p:cNvSpPr txBox="1"/>
          <p:nvPr/>
        </p:nvSpPr>
        <p:spPr>
          <a:xfrm>
            <a:off x="1184731" y="9096827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Part 3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B958A1ED-BAE1-20F7-F929-6ABC1390D5E6}"/>
              </a:ext>
            </a:extLst>
          </p:cNvPr>
          <p:cNvSpPr txBox="1"/>
          <p:nvPr/>
        </p:nvSpPr>
        <p:spPr>
          <a:xfrm>
            <a:off x="2899231" y="9058727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일정 및 개발환경</a:t>
            </a:r>
          </a:p>
        </p:txBody>
      </p:sp>
      <p:sp>
        <p:nvSpPr>
          <p:cNvPr id="21" name="TextBox 37">
            <a:extLst>
              <a:ext uri="{FF2B5EF4-FFF2-40B4-BE49-F238E27FC236}">
                <a16:creationId xmlns:a16="http://schemas.microsoft.com/office/drawing/2014/main" id="{56E147C8-2CE8-6762-E81F-C85A36A74842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2337890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4BEC3D-1303-A698-2A8C-59AA0FE86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3C9DC5A-3C72-15CB-7600-781038845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25" name="TextBox 21">
            <a:extLst>
              <a:ext uri="{FF2B5EF4-FFF2-40B4-BE49-F238E27FC236}">
                <a16:creationId xmlns:a16="http://schemas.microsoft.com/office/drawing/2014/main" id="{743DC09C-510C-6495-DC53-89AA92FC3F2A}"/>
              </a:ext>
            </a:extLst>
          </p:cNvPr>
          <p:cNvSpPr txBox="1"/>
          <p:nvPr/>
        </p:nvSpPr>
        <p:spPr>
          <a:xfrm>
            <a:off x="-68580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FEA5B801-0062-F657-0A82-FA1D055C056C}"/>
              </a:ext>
            </a:extLst>
          </p:cNvPr>
          <p:cNvSpPr txBox="1"/>
          <p:nvPr/>
        </p:nvSpPr>
        <p:spPr>
          <a:xfrm>
            <a:off x="1784350" y="1119187"/>
            <a:ext cx="147828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자동 </a:t>
            </a:r>
            <a:r>
              <a:rPr lang="en-US" altLang="ko-KR" sz="6700" dirty="0">
                <a:solidFill>
                  <a:srgbClr val="201A74"/>
                </a:solidFill>
                <a:ea typeface="Hakgyoansim Chulseokbu TTF B"/>
              </a:rPr>
              <a:t>VS </a:t>
            </a: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대화형 추천 처리 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파이프라인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54F5042D-0F64-E369-1182-363034AE4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4126C2BB-B9BB-8D87-69F4-07065DB4A1BD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4157E6-A3A0-975E-CFC5-C98B02544BD9}"/>
              </a:ext>
            </a:extLst>
          </p:cNvPr>
          <p:cNvSpPr txBox="1"/>
          <p:nvPr/>
        </p:nvSpPr>
        <p:spPr>
          <a:xfrm>
            <a:off x="7543800" y="2390774"/>
            <a:ext cx="944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-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공통 핵심 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: </a:t>
            </a:r>
            <a:r>
              <a:rPr lang="en-US" altLang="ko-KR" sz="24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LightGBM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24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머신러닝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 모델 </a:t>
            </a:r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+ JSON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상품 데이터베이스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333A2F40-E7D6-40A8-50C9-392EACF610DF}"/>
              </a:ext>
            </a:extLst>
          </p:cNvPr>
          <p:cNvSpPr txBox="1"/>
          <p:nvPr/>
        </p:nvSpPr>
        <p:spPr>
          <a:xfrm>
            <a:off x="1555750" y="3162300"/>
            <a:ext cx="5697071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400" b="0" i="0" u="none" strike="noStrike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자동 추천 시스템</a:t>
            </a:r>
            <a:endParaRPr lang="en-US" sz="4400" b="0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121D48AA-0CF0-023C-AC51-9ED0B2199265}"/>
              </a:ext>
            </a:extLst>
          </p:cNvPr>
          <p:cNvSpPr txBox="1"/>
          <p:nvPr/>
        </p:nvSpPr>
        <p:spPr>
          <a:xfrm>
            <a:off x="1555749" y="6438900"/>
            <a:ext cx="5697071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400" b="0" i="0" u="none" strike="noStrike" dirty="0" err="1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챗봇</a:t>
            </a:r>
            <a:r>
              <a:rPr lang="ko-KR" altLang="en-US" sz="4400" b="0" i="0" u="none" strike="noStrike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추천 시스템</a:t>
            </a:r>
            <a:endParaRPr lang="en-US" sz="4400" b="0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C4DED9E6-11C9-1976-88FC-04EF26E781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1728334"/>
              </p:ext>
            </p:extLst>
          </p:nvPr>
        </p:nvGraphicFramePr>
        <p:xfrm>
          <a:off x="1784350" y="3957638"/>
          <a:ext cx="14782800" cy="56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7C3F918D-964B-83D5-E23A-25062475CB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1698810"/>
              </p:ext>
            </p:extLst>
          </p:nvPr>
        </p:nvGraphicFramePr>
        <p:xfrm>
          <a:off x="1884777" y="7322643"/>
          <a:ext cx="14682373" cy="56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FCF7DC9-4A07-B1B5-5B9A-274AD7681A53}"/>
              </a:ext>
            </a:extLst>
          </p:cNvPr>
          <p:cNvSpPr txBox="1"/>
          <p:nvPr/>
        </p:nvSpPr>
        <p:spPr>
          <a:xfrm>
            <a:off x="4419600" y="4827809"/>
            <a:ext cx="37480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Python 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조건문으로 </a:t>
            </a:r>
            <a:endParaRPr lang="en-US" altLang="ko-KR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선호 카테고리 점수 계산</a:t>
            </a:r>
            <a:endParaRPr lang="en-US" altLang="ko-KR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(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펀드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+3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점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주식 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+2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점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…)</a:t>
            </a:r>
            <a:endParaRPr lang="ko-KR" altLang="en-US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B08D4A-EF11-1DCA-894D-5ED56B49EC4D}"/>
              </a:ext>
            </a:extLst>
          </p:cNvPr>
          <p:cNvSpPr txBox="1"/>
          <p:nvPr/>
        </p:nvSpPr>
        <p:spPr>
          <a:xfrm>
            <a:off x="7391400" y="4859635"/>
            <a:ext cx="37480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LightGBM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으로</a:t>
            </a:r>
            <a:endParaRPr lang="en-US" altLang="ko-KR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개인화 점수 산출</a:t>
            </a:r>
            <a:endParaRPr lang="en-US" altLang="ko-KR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(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최대 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100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점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)</a:t>
            </a:r>
            <a:endParaRPr lang="ko-KR" altLang="en-US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84910-5EFB-B933-789E-7537F46D43E6}"/>
              </a:ext>
            </a:extLst>
          </p:cNvPr>
          <p:cNvSpPr txBox="1"/>
          <p:nvPr/>
        </p:nvSpPr>
        <p:spPr>
          <a:xfrm>
            <a:off x="10210800" y="4983659"/>
            <a:ext cx="3748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Json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파싱으로</a:t>
            </a:r>
            <a:endParaRPr lang="en-US" altLang="ko-KR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상품 데이터 추출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BE1283-F049-3970-9A27-2ECC9C290A24}"/>
              </a:ext>
            </a:extLst>
          </p:cNvPr>
          <p:cNvSpPr txBox="1"/>
          <p:nvPr/>
        </p:nvSpPr>
        <p:spPr>
          <a:xfrm>
            <a:off x="13030200" y="4983659"/>
            <a:ext cx="3748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점수 기반 정렬로</a:t>
            </a:r>
            <a:endParaRPr lang="en-US" altLang="ko-KR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상위 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3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개 추천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B9EAFA-5221-F684-F7E2-8D686465CA5F}"/>
              </a:ext>
            </a:extLst>
          </p:cNvPr>
          <p:cNvSpPr txBox="1"/>
          <p:nvPr/>
        </p:nvSpPr>
        <p:spPr>
          <a:xfrm>
            <a:off x="1447800" y="4950150"/>
            <a:ext cx="3748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사용자 프로필 조회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E152A5-8906-20AD-9CA3-FBBB5B9D4FF5}"/>
              </a:ext>
            </a:extLst>
          </p:cNvPr>
          <p:cNvSpPr txBox="1"/>
          <p:nvPr/>
        </p:nvSpPr>
        <p:spPr>
          <a:xfrm>
            <a:off x="4769644" y="8251983"/>
            <a:ext cx="304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키워드 매칭으로 투자 목적 분류 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(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펀드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주식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적금 등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)</a:t>
            </a:r>
            <a:endParaRPr lang="ko-KR" altLang="en-US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E1083-7515-D790-7DA3-749D1CF1E29E}"/>
              </a:ext>
            </a:extLst>
          </p:cNvPr>
          <p:cNvSpPr txBox="1"/>
          <p:nvPr/>
        </p:nvSpPr>
        <p:spPr>
          <a:xfrm>
            <a:off x="7315200" y="8243966"/>
            <a:ext cx="37480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LightGBM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으로</a:t>
            </a:r>
            <a:endParaRPr lang="en-US" altLang="ko-KR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사용자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-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상품 </a:t>
            </a:r>
            <a:endParaRPr lang="en-US" altLang="ko-KR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매칭 점수 계산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3EA99B-4077-1C56-3933-89155C39E086}"/>
              </a:ext>
            </a:extLst>
          </p:cNvPr>
          <p:cNvSpPr txBox="1"/>
          <p:nvPr/>
        </p:nvSpPr>
        <p:spPr>
          <a:xfrm>
            <a:off x="10134600" y="8367990"/>
            <a:ext cx="3748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Json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파싱으로</a:t>
            </a:r>
            <a:endParaRPr lang="en-US" altLang="ko-KR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상품 데이터 추출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0B4292-CA85-23F6-F7D5-A328C99D2DFF}"/>
              </a:ext>
            </a:extLst>
          </p:cNvPr>
          <p:cNvSpPr txBox="1"/>
          <p:nvPr/>
        </p:nvSpPr>
        <p:spPr>
          <a:xfrm>
            <a:off x="12954000" y="8226504"/>
            <a:ext cx="37480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알고리즘 정렬로 </a:t>
            </a:r>
            <a:endParaRPr lang="en-US" altLang="ko-KR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상위 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6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개 추천 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+ </a:t>
            </a:r>
          </a:p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추천 이유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2DA0CB-E3A8-674C-D0BB-01F51483A7AE}"/>
              </a:ext>
            </a:extLst>
          </p:cNvPr>
          <p:cNvSpPr txBox="1"/>
          <p:nvPr/>
        </p:nvSpPr>
        <p:spPr>
          <a:xfrm>
            <a:off x="1371600" y="8226504"/>
            <a:ext cx="37480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Python 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정규식으로 자연어에서 </a:t>
            </a:r>
            <a:endParaRPr lang="en-US" altLang="ko-KR" sz="2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나이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/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소득</a:t>
            </a:r>
            <a:r>
              <a:rPr lang="en-US" altLang="ko-KR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/</a:t>
            </a:r>
            <a:r>
              <a:rPr lang="ko-KR" altLang="en-US" sz="2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목적 추출</a:t>
            </a:r>
          </a:p>
        </p:txBody>
      </p:sp>
      <p:sp>
        <p:nvSpPr>
          <p:cNvPr id="3" name="TextBox 37">
            <a:extLst>
              <a:ext uri="{FF2B5EF4-FFF2-40B4-BE49-F238E27FC236}">
                <a16:creationId xmlns:a16="http://schemas.microsoft.com/office/drawing/2014/main" id="{97F22F59-2752-9DC9-2ECF-22E7CEF22672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3251135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3360E5-ACB7-3B36-068D-B338D7FE6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9ED7CA-6EA3-FB1B-65E6-778BFFA3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96C0206-6CFB-8E72-0C34-089DAAF9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12106A0-7820-FFD9-7765-9B7567B988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44E05B9-7067-AA96-8163-3BB7F5D0A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FBBE4497-E2FB-ABA8-4838-65D44E3EAA53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53CB1C99-E951-B147-E2FB-CF0E90668F3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239FDBE-3A84-C1DB-1E45-01AADF89327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0AC359D5-48B5-D9D5-7115-73702987F0E7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05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B9D8ACB-7352-391A-7BA8-85557D530469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웹 서비스 구현</a:t>
            </a: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C44FE3D4-CCC8-187F-300E-935413149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7907324"/>
            <a:ext cx="5245100" cy="25400"/>
          </a:xfrm>
          <a:prstGeom prst="rect">
            <a:avLst/>
          </a:prstGeom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B3B9F04B-9850-2110-4E79-3AE1699A48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183424"/>
            <a:ext cx="1790700" cy="533400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E46A13B3-804D-9C76-DF8C-3A9A3C40A2F0}"/>
              </a:ext>
            </a:extLst>
          </p:cNvPr>
          <p:cNvSpPr txBox="1"/>
          <p:nvPr/>
        </p:nvSpPr>
        <p:spPr>
          <a:xfrm>
            <a:off x="1206500" y="7272324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FA15BCE4-AE6C-783F-7D09-F73A51E2EE7B}"/>
              </a:ext>
            </a:extLst>
          </p:cNvPr>
          <p:cNvSpPr txBox="1"/>
          <p:nvPr/>
        </p:nvSpPr>
        <p:spPr>
          <a:xfrm>
            <a:off x="2921000" y="7234224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dirty="0">
                <a:solidFill>
                  <a:srgbClr val="FFFFFF"/>
                </a:solidFill>
                <a:ea typeface="Pretendard SemiBold"/>
              </a:rPr>
              <a:t>메인 앱 구조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1A4ED9E4-0733-6405-A2CB-C39EE9A91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834424"/>
            <a:ext cx="5245100" cy="25400"/>
          </a:xfrm>
          <a:prstGeom prst="rect">
            <a:avLst/>
          </a:prstGeom>
        </p:spPr>
      </p:pic>
      <p:pic>
        <p:nvPicPr>
          <p:cNvPr id="26" name="Picture 15">
            <a:extLst>
              <a:ext uri="{FF2B5EF4-FFF2-40B4-BE49-F238E27FC236}">
                <a16:creationId xmlns:a16="http://schemas.microsoft.com/office/drawing/2014/main" id="{A434E60B-8402-5594-098A-BB85DB71F2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110524"/>
            <a:ext cx="1790700" cy="533400"/>
          </a:xfrm>
          <a:prstGeom prst="rect">
            <a:avLst/>
          </a:prstGeom>
        </p:spPr>
      </p:pic>
      <p:sp>
        <p:nvSpPr>
          <p:cNvPr id="27" name="TextBox 16">
            <a:extLst>
              <a:ext uri="{FF2B5EF4-FFF2-40B4-BE49-F238E27FC236}">
                <a16:creationId xmlns:a16="http://schemas.microsoft.com/office/drawing/2014/main" id="{7AC4ECE9-C920-C1D4-8AF1-EBD317F388C5}"/>
              </a:ext>
            </a:extLst>
          </p:cNvPr>
          <p:cNvSpPr txBox="1"/>
          <p:nvPr/>
        </p:nvSpPr>
        <p:spPr>
          <a:xfrm>
            <a:off x="1206500" y="8199424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Part2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1DDDEDC2-1B4C-F7B8-F023-AF807766B25A}"/>
              </a:ext>
            </a:extLst>
          </p:cNvPr>
          <p:cNvSpPr txBox="1"/>
          <p:nvPr/>
        </p:nvSpPr>
        <p:spPr>
          <a:xfrm>
            <a:off x="2921000" y="8161324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FFFFFF"/>
                </a:solidFill>
                <a:ea typeface="Pretendard SemiBold"/>
              </a:rPr>
              <a:t>메인 웹 화면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29" name="Picture 6">
            <a:extLst>
              <a:ext uri="{FF2B5EF4-FFF2-40B4-BE49-F238E27FC236}">
                <a16:creationId xmlns:a16="http://schemas.microsoft.com/office/drawing/2014/main" id="{CBC8C297-E220-F14F-B975-92F3C1ED8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20" y="9745660"/>
            <a:ext cx="5245100" cy="25400"/>
          </a:xfrm>
          <a:prstGeom prst="rect">
            <a:avLst/>
          </a:prstGeom>
        </p:spPr>
      </p:pic>
      <p:pic>
        <p:nvPicPr>
          <p:cNvPr id="30" name="Picture 10">
            <a:extLst>
              <a:ext uri="{FF2B5EF4-FFF2-40B4-BE49-F238E27FC236}">
                <a16:creationId xmlns:a16="http://schemas.microsoft.com/office/drawing/2014/main" id="{57A05E2E-81B8-DBF3-DCBA-799B2537C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820" y="9021760"/>
            <a:ext cx="1790700" cy="533400"/>
          </a:xfrm>
          <a:prstGeom prst="rect">
            <a:avLst/>
          </a:prstGeom>
        </p:spPr>
      </p:pic>
      <p:sp>
        <p:nvSpPr>
          <p:cNvPr id="31" name="TextBox 11">
            <a:extLst>
              <a:ext uri="{FF2B5EF4-FFF2-40B4-BE49-F238E27FC236}">
                <a16:creationId xmlns:a16="http://schemas.microsoft.com/office/drawing/2014/main" id="{E91D1C25-E221-A2CD-D335-7F14F5F937E9}"/>
              </a:ext>
            </a:extLst>
          </p:cNvPr>
          <p:cNvSpPr txBox="1"/>
          <p:nvPr/>
        </p:nvSpPr>
        <p:spPr>
          <a:xfrm>
            <a:off x="1216020" y="911066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Part3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3B0D025E-2897-7348-4B3C-1AE67076254B}"/>
              </a:ext>
            </a:extLst>
          </p:cNvPr>
          <p:cNvSpPr txBox="1"/>
          <p:nvPr/>
        </p:nvSpPr>
        <p:spPr>
          <a:xfrm>
            <a:off x="2930520" y="907256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FFFFFF"/>
                </a:solidFill>
                <a:ea typeface="Pretendard SemiBold"/>
              </a:rPr>
              <a:t>앱</a:t>
            </a:r>
            <a:r>
              <a:rPr lang="ko-KR" altLang="en-US" sz="2300" b="0" i="0" u="none" strike="noStrike" dirty="0">
                <a:solidFill>
                  <a:srgbClr val="FFFFFF"/>
                </a:solidFill>
                <a:ea typeface="Pretendard SemiBold"/>
              </a:rPr>
              <a:t> 시연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6" name="TextBox 37">
            <a:extLst>
              <a:ext uri="{FF2B5EF4-FFF2-40B4-BE49-F238E27FC236}">
                <a16:creationId xmlns:a16="http://schemas.microsoft.com/office/drawing/2014/main" id="{D7FDBE89-24A0-C056-1EB7-4785F751BC53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3703910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34A38C-4BFE-D8CF-8F16-C376EE466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5F0C18F-101F-2C09-DAD7-6F0B0D0FB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5699076-3A1F-5E79-9D99-FD21FE6F94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707" b="34160"/>
          <a:stretch/>
        </p:blipFill>
        <p:spPr>
          <a:xfrm>
            <a:off x="1623770" y="1656850"/>
            <a:ext cx="6968679" cy="7580222"/>
          </a:xfrm>
          <a:prstGeom prst="rect">
            <a:avLst/>
          </a:prstGeom>
        </p:spPr>
      </p:pic>
      <p:sp>
        <p:nvSpPr>
          <p:cNvPr id="25" name="TextBox 21">
            <a:extLst>
              <a:ext uri="{FF2B5EF4-FFF2-40B4-BE49-F238E27FC236}">
                <a16:creationId xmlns:a16="http://schemas.microsoft.com/office/drawing/2014/main" id="{73F2F27B-D53B-F994-9D6E-AAC72DECEE1E}"/>
              </a:ext>
            </a:extLst>
          </p:cNvPr>
          <p:cNvSpPr txBox="1"/>
          <p:nvPr/>
        </p:nvSpPr>
        <p:spPr>
          <a:xfrm>
            <a:off x="914400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793E90D3-78CC-6E3B-5155-774457B2E398}"/>
              </a:ext>
            </a:extLst>
          </p:cNvPr>
          <p:cNvSpPr txBox="1"/>
          <p:nvPr/>
        </p:nvSpPr>
        <p:spPr>
          <a:xfrm>
            <a:off x="9520891" y="11303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메인 앱 구조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BD2EDF6-8314-7E5A-4A69-2B9E95ED1127}"/>
              </a:ext>
            </a:extLst>
          </p:cNvPr>
          <p:cNvCxnSpPr>
            <a:cxnSpLocks/>
          </p:cNvCxnSpPr>
          <p:nvPr/>
        </p:nvCxnSpPr>
        <p:spPr>
          <a:xfrm flipV="1">
            <a:off x="2766770" y="3837706"/>
            <a:ext cx="14092238" cy="64904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BCBA5C4-2133-4B8E-C2DE-2ED72DABCEAF}"/>
              </a:ext>
            </a:extLst>
          </p:cNvPr>
          <p:cNvCxnSpPr>
            <a:cxnSpLocks/>
          </p:cNvCxnSpPr>
          <p:nvPr/>
        </p:nvCxnSpPr>
        <p:spPr>
          <a:xfrm>
            <a:off x="16498001" y="3596406"/>
            <a:ext cx="346720" cy="241300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04128C3-6CF0-81B2-E9DB-6050912872AF}"/>
              </a:ext>
            </a:extLst>
          </p:cNvPr>
          <p:cNvSpPr txBox="1"/>
          <p:nvPr/>
        </p:nvSpPr>
        <p:spPr>
          <a:xfrm>
            <a:off x="8557970" y="3081510"/>
            <a:ext cx="716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#</a:t>
            </a:r>
            <a:r>
              <a:rPr lang="en-US" altLang="ko-KR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사용자 인증 및 프로필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6709393-5DE7-21BA-7D71-6482C3E43A83}"/>
              </a:ext>
            </a:extLst>
          </p:cNvPr>
          <p:cNvCxnSpPr>
            <a:cxnSpLocks/>
          </p:cNvCxnSpPr>
          <p:nvPr/>
        </p:nvCxnSpPr>
        <p:spPr>
          <a:xfrm>
            <a:off x="16498001" y="4394016"/>
            <a:ext cx="346720" cy="241300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51B7A87-D87B-FE93-73EF-073DA94542F1}"/>
              </a:ext>
            </a:extLst>
          </p:cNvPr>
          <p:cNvCxnSpPr>
            <a:cxnSpLocks/>
          </p:cNvCxnSpPr>
          <p:nvPr/>
        </p:nvCxnSpPr>
        <p:spPr>
          <a:xfrm>
            <a:off x="16498001" y="6001935"/>
            <a:ext cx="346720" cy="241300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FE51C36-A43D-3E5F-80E6-AF60E4DC7DFA}"/>
              </a:ext>
            </a:extLst>
          </p:cNvPr>
          <p:cNvCxnSpPr>
            <a:cxnSpLocks/>
          </p:cNvCxnSpPr>
          <p:nvPr/>
        </p:nvCxnSpPr>
        <p:spPr>
          <a:xfrm>
            <a:off x="16512288" y="7397784"/>
            <a:ext cx="346720" cy="241300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7DDF8CB-8E2F-A5AD-2EDB-291BCD9CCFCF}"/>
              </a:ext>
            </a:extLst>
          </p:cNvPr>
          <p:cNvCxnSpPr>
            <a:cxnSpLocks/>
          </p:cNvCxnSpPr>
          <p:nvPr/>
        </p:nvCxnSpPr>
        <p:spPr>
          <a:xfrm>
            <a:off x="16517050" y="8204919"/>
            <a:ext cx="346720" cy="241300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AB0510F-0F26-9FA1-4209-F15E5D881D6B}"/>
              </a:ext>
            </a:extLst>
          </p:cNvPr>
          <p:cNvCxnSpPr>
            <a:cxnSpLocks/>
          </p:cNvCxnSpPr>
          <p:nvPr/>
        </p:nvCxnSpPr>
        <p:spPr>
          <a:xfrm>
            <a:off x="16512288" y="9031039"/>
            <a:ext cx="346720" cy="241300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F2AD422-311B-6210-0EC6-B13133BA4826}"/>
              </a:ext>
            </a:extLst>
          </p:cNvPr>
          <p:cNvSpPr txBox="1"/>
          <p:nvPr/>
        </p:nvSpPr>
        <p:spPr>
          <a:xfrm>
            <a:off x="8557970" y="3947244"/>
            <a:ext cx="7191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#</a:t>
            </a:r>
            <a:r>
              <a:rPr lang="en-US" altLang="ko-KR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en-US" altLang="ko-KR" sz="3600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AI </a:t>
            </a:r>
            <a:r>
              <a:rPr lang="ko-KR" altLang="en-US" sz="3600" dirty="0" err="1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챗봇</a:t>
            </a:r>
            <a:r>
              <a:rPr lang="ko-KR" altLang="en-US" sz="3600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서비스</a:t>
            </a:r>
            <a:r>
              <a:rPr lang="en-US" altLang="ko-KR" sz="3600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(RAG</a:t>
            </a:r>
            <a:r>
              <a:rPr lang="ko-KR" altLang="en-US" sz="3600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기반</a:t>
            </a:r>
            <a:r>
              <a:rPr lang="en-US" altLang="ko-KR" sz="3600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)</a:t>
            </a:r>
            <a:endParaRPr lang="ko-KR" altLang="en-US" sz="3600" dirty="0">
              <a:solidFill>
                <a:srgbClr val="0000CC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4C868A-B3D1-FCE8-3368-3F3AFD9FAEDB}"/>
              </a:ext>
            </a:extLst>
          </p:cNvPr>
          <p:cNvSpPr txBox="1"/>
          <p:nvPr/>
        </p:nvSpPr>
        <p:spPr>
          <a:xfrm>
            <a:off x="8590330" y="5548252"/>
            <a:ext cx="8658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#</a:t>
            </a:r>
            <a:r>
              <a:rPr lang="en-US" altLang="ko-KR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고객지원 </a:t>
            </a:r>
            <a:r>
              <a:rPr lang="en-US" altLang="ko-KR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(</a:t>
            </a:r>
            <a:r>
              <a:rPr lang="ko-KR" altLang="en-US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공지사항</a:t>
            </a:r>
            <a:r>
              <a:rPr lang="en-US" altLang="ko-KR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서비스 가이드</a:t>
            </a:r>
            <a:r>
              <a:rPr lang="en-US" altLang="ko-KR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)</a:t>
            </a:r>
            <a:endParaRPr lang="ko-KR" altLang="en-US" sz="3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098D508-5B50-874C-752C-8F3E18C8472D}"/>
              </a:ext>
            </a:extLst>
          </p:cNvPr>
          <p:cNvSpPr txBox="1"/>
          <p:nvPr/>
        </p:nvSpPr>
        <p:spPr>
          <a:xfrm>
            <a:off x="8635856" y="6895449"/>
            <a:ext cx="709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#</a:t>
            </a:r>
            <a:r>
              <a:rPr lang="en-US" altLang="ko-KR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메인 페이지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C3D4B3-71D0-0663-31C4-EAF3E99DFDEA}"/>
              </a:ext>
            </a:extLst>
          </p:cNvPr>
          <p:cNvSpPr txBox="1"/>
          <p:nvPr/>
        </p:nvSpPr>
        <p:spPr>
          <a:xfrm>
            <a:off x="8615938" y="7760728"/>
            <a:ext cx="709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#</a:t>
            </a:r>
            <a:r>
              <a:rPr lang="en-US" altLang="ko-KR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금융뉴스 </a:t>
            </a:r>
            <a:r>
              <a:rPr lang="ko-KR" altLang="en-US" sz="36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크롤링</a:t>
            </a:r>
            <a:r>
              <a:rPr lang="ko-KR" altLang="en-US" sz="3600" dirty="0">
                <a:latin typeface="Hakgyoansim Chulseokbu TTF B" panose="020B0600000101010101" charset="-127"/>
                <a:ea typeface="Hakgyoansim Chulseokbu TTF B" panose="020B0600000101010101" charset="-127"/>
              </a:rPr>
              <a:t> 및 제공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C69D5AA-385B-63B8-DCC6-72B5E32ED40C}"/>
              </a:ext>
            </a:extLst>
          </p:cNvPr>
          <p:cNvSpPr txBox="1"/>
          <p:nvPr/>
        </p:nvSpPr>
        <p:spPr>
          <a:xfrm>
            <a:off x="8635856" y="8590741"/>
            <a:ext cx="709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#</a:t>
            </a:r>
            <a:r>
              <a:rPr lang="en-US" altLang="ko-KR" sz="3600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3600" dirty="0">
                <a:solidFill>
                  <a:srgbClr val="0000CC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금융상품 추천 시스템</a:t>
            </a: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0D6ADE0D-9273-0157-2400-5900FE7578C6}"/>
              </a:ext>
            </a:extLst>
          </p:cNvPr>
          <p:cNvCxnSpPr>
            <a:cxnSpLocks/>
          </p:cNvCxnSpPr>
          <p:nvPr/>
        </p:nvCxnSpPr>
        <p:spPr>
          <a:xfrm flipV="1">
            <a:off x="2752483" y="4648077"/>
            <a:ext cx="14092238" cy="64904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3D4DB874-9B7A-7D81-E0C8-727072CB58A5}"/>
              </a:ext>
            </a:extLst>
          </p:cNvPr>
          <p:cNvCxnSpPr>
            <a:cxnSpLocks/>
          </p:cNvCxnSpPr>
          <p:nvPr/>
        </p:nvCxnSpPr>
        <p:spPr>
          <a:xfrm flipV="1">
            <a:off x="2738195" y="6245725"/>
            <a:ext cx="14092238" cy="64904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C9951817-F2EC-9884-566E-CB658D269943}"/>
              </a:ext>
            </a:extLst>
          </p:cNvPr>
          <p:cNvCxnSpPr>
            <a:cxnSpLocks/>
          </p:cNvCxnSpPr>
          <p:nvPr/>
        </p:nvCxnSpPr>
        <p:spPr>
          <a:xfrm flipV="1">
            <a:off x="2747720" y="7647270"/>
            <a:ext cx="14092238" cy="64904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25D517BA-8C01-BE48-B2A1-E1E46C909A59}"/>
              </a:ext>
            </a:extLst>
          </p:cNvPr>
          <p:cNvCxnSpPr>
            <a:cxnSpLocks/>
          </p:cNvCxnSpPr>
          <p:nvPr/>
        </p:nvCxnSpPr>
        <p:spPr>
          <a:xfrm flipV="1">
            <a:off x="2766770" y="8462337"/>
            <a:ext cx="14092238" cy="64904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4C959261-AB8D-90E8-8EE8-8E239251F261}"/>
              </a:ext>
            </a:extLst>
          </p:cNvPr>
          <p:cNvCxnSpPr>
            <a:cxnSpLocks/>
          </p:cNvCxnSpPr>
          <p:nvPr/>
        </p:nvCxnSpPr>
        <p:spPr>
          <a:xfrm flipV="1">
            <a:off x="2762007" y="9288214"/>
            <a:ext cx="14092238" cy="64904"/>
          </a:xfrm>
          <a:prstGeom prst="line">
            <a:avLst/>
          </a:prstGeom>
          <a:ln w="762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9">
            <a:extLst>
              <a:ext uri="{FF2B5EF4-FFF2-40B4-BE49-F238E27FC236}">
                <a16:creationId xmlns:a16="http://schemas.microsoft.com/office/drawing/2014/main" id="{8776547E-83D4-1C86-0E0F-0514AD2AD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7280AF09-12B6-3493-8C69-17EDC54CA3C8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sp>
        <p:nvSpPr>
          <p:cNvPr id="2" name="TextBox 37">
            <a:extLst>
              <a:ext uri="{FF2B5EF4-FFF2-40B4-BE49-F238E27FC236}">
                <a16:creationId xmlns:a16="http://schemas.microsoft.com/office/drawing/2014/main" id="{5F8B3B9E-A746-F3AE-1ABA-6C1544399873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2856365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4898E-88E1-1458-19D4-92FFDDF2C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4D5FACA-BD98-D488-EEF7-0FF6B9FF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25" name="TextBox 21">
            <a:extLst>
              <a:ext uri="{FF2B5EF4-FFF2-40B4-BE49-F238E27FC236}">
                <a16:creationId xmlns:a16="http://schemas.microsoft.com/office/drawing/2014/main" id="{8280CDC3-4DDA-E7BD-821F-3702BE4F22A7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62D4578D-A57C-7C5D-AB99-9E5ED3C845C8}"/>
              </a:ext>
            </a:extLst>
          </p:cNvPr>
          <p:cNvSpPr txBox="1"/>
          <p:nvPr/>
        </p:nvSpPr>
        <p:spPr>
          <a:xfrm>
            <a:off x="376890" y="1130300"/>
            <a:ext cx="1242470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- </a:t>
            </a:r>
            <a:r>
              <a:rPr lang="ko-KR" altLang="en-US" sz="6700" b="0" i="0" u="none" strike="noStrike" dirty="0" err="1">
                <a:solidFill>
                  <a:srgbClr val="201A74"/>
                </a:solidFill>
                <a:ea typeface="Hakgyoansim Chulseokbu TTF B"/>
              </a:rPr>
              <a:t>메인화면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FE5CD726-45C9-4D85-E5B6-02B7CBE3F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652C89AE-D440-1CC6-C802-D0CE8490C52E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CEC5D9-7589-D1C0-AB63-6499D9B18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66147"/>
            <a:ext cx="9724783" cy="1179769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898CB9-4839-4FF7-6334-B3BFFFB866FD}"/>
              </a:ext>
            </a:extLst>
          </p:cNvPr>
          <p:cNvSpPr/>
          <p:nvPr/>
        </p:nvSpPr>
        <p:spPr>
          <a:xfrm>
            <a:off x="7667384" y="2552700"/>
            <a:ext cx="1752600" cy="762000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6411FF-89D8-87E9-BE14-ADA1A2862073}"/>
              </a:ext>
            </a:extLst>
          </p:cNvPr>
          <p:cNvSpPr/>
          <p:nvPr/>
        </p:nvSpPr>
        <p:spPr>
          <a:xfrm>
            <a:off x="7230116" y="3478997"/>
            <a:ext cx="2196513" cy="1543853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7A30A43-45BF-1523-895A-A2F1455C8B2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419984" y="2933700"/>
            <a:ext cx="2057400" cy="0"/>
          </a:xfrm>
          <a:prstGeom prst="line">
            <a:avLst/>
          </a:prstGeom>
          <a:ln w="571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886AB81-64D8-648E-15AE-43B0A6FB8E3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9426629" y="4250924"/>
            <a:ext cx="2050755" cy="0"/>
          </a:xfrm>
          <a:prstGeom prst="line">
            <a:avLst/>
          </a:prstGeom>
          <a:ln w="571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CCF146-C801-1C6D-A016-FD6EB368D935}"/>
              </a:ext>
            </a:extLst>
          </p:cNvPr>
          <p:cNvCxnSpPr>
            <a:cxnSpLocks/>
          </p:cNvCxnSpPr>
          <p:nvPr/>
        </p:nvCxnSpPr>
        <p:spPr>
          <a:xfrm>
            <a:off x="11477384" y="2933700"/>
            <a:ext cx="0" cy="1317224"/>
          </a:xfrm>
          <a:prstGeom prst="line">
            <a:avLst/>
          </a:prstGeom>
          <a:ln w="571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A5086F-C771-6A47-B41F-BCA784CD7B63}"/>
              </a:ext>
            </a:extLst>
          </p:cNvPr>
          <p:cNvCxnSpPr/>
          <p:nvPr/>
        </p:nvCxnSpPr>
        <p:spPr>
          <a:xfrm>
            <a:off x="11477384" y="3105954"/>
            <a:ext cx="533400" cy="0"/>
          </a:xfrm>
          <a:prstGeom prst="line">
            <a:avLst/>
          </a:prstGeom>
          <a:ln w="571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71C356-6C80-0575-9179-E83DDC11F788}"/>
              </a:ext>
            </a:extLst>
          </p:cNvPr>
          <p:cNvSpPr/>
          <p:nvPr/>
        </p:nvSpPr>
        <p:spPr>
          <a:xfrm>
            <a:off x="10437798" y="2628900"/>
            <a:ext cx="630752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0" cap="none" spc="0" dirty="0">
                <a:ln w="0"/>
                <a:solidFill>
                  <a:schemeClr val="tx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로그인</a:t>
            </a:r>
            <a:r>
              <a:rPr lang="en-US" altLang="ko-KR" sz="2800" b="0" cap="none" spc="0" dirty="0">
                <a:ln w="0"/>
                <a:solidFill>
                  <a:schemeClr val="tx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/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회원가입</a:t>
            </a:r>
            <a:endParaRPr lang="en-US" altLang="ko-KR" sz="2800" b="0" cap="none" spc="0" dirty="0">
              <a:ln w="0"/>
              <a:solidFill>
                <a:schemeClr val="tx1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2800" b="0" cap="none" spc="0" dirty="0">
                <a:ln w="0"/>
                <a:solidFill>
                  <a:schemeClr val="tx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바로가기</a:t>
            </a:r>
            <a:endParaRPr lang="en-US" altLang="ko-KR" sz="2800" b="0" cap="none" spc="0" dirty="0">
              <a:ln w="0"/>
              <a:solidFill>
                <a:schemeClr val="tx1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0D4A4E1-52F5-A151-4916-9DF85951A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9" r="22858"/>
          <a:stretch/>
        </p:blipFill>
        <p:spPr>
          <a:xfrm>
            <a:off x="10258183" y="4618422"/>
            <a:ext cx="7362584" cy="163638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52601F-8300-C99E-F012-4AA8806A3398}"/>
              </a:ext>
            </a:extLst>
          </p:cNvPr>
          <p:cNvSpPr/>
          <p:nvPr/>
        </p:nvSpPr>
        <p:spPr>
          <a:xfrm>
            <a:off x="10840889" y="4590623"/>
            <a:ext cx="6134100" cy="1772077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9E9FB78-C076-37B5-23D2-13AF18E5A0FD}"/>
              </a:ext>
            </a:extLst>
          </p:cNvPr>
          <p:cNvSpPr/>
          <p:nvPr/>
        </p:nvSpPr>
        <p:spPr>
          <a:xfrm>
            <a:off x="2885995" y="2578847"/>
            <a:ext cx="4691582" cy="366059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01F3C8-5552-865C-9C3E-0AC705CEC43D}"/>
              </a:ext>
            </a:extLst>
          </p:cNvPr>
          <p:cNvSpPr/>
          <p:nvPr/>
        </p:nvSpPr>
        <p:spPr>
          <a:xfrm>
            <a:off x="10972800" y="6548078"/>
            <a:ext cx="6391514" cy="26058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5</a:t>
            </a: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개의 대메뉴로 금융 서비스의 주요 기능을 명확하게 구분하여</a:t>
            </a:r>
            <a:endParaRPr lang="en-US" altLang="ko-KR" sz="28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사용자가 원하는 서비스에 바로 접근할 수 있는 네비게이션</a:t>
            </a:r>
            <a:endParaRPr lang="en-US" altLang="ko-KR" sz="28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AFE9ED8-09B2-9FBF-6A22-30C09CC1A12C}"/>
              </a:ext>
            </a:extLst>
          </p:cNvPr>
          <p:cNvCxnSpPr>
            <a:cxnSpLocks/>
          </p:cNvCxnSpPr>
          <p:nvPr/>
        </p:nvCxnSpPr>
        <p:spPr>
          <a:xfrm>
            <a:off x="5105400" y="2933700"/>
            <a:ext cx="0" cy="2590800"/>
          </a:xfrm>
          <a:prstGeom prst="line">
            <a:avLst/>
          </a:prstGeom>
          <a:ln w="571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33FA45B-E107-9627-A881-714EC55D96AE}"/>
              </a:ext>
            </a:extLst>
          </p:cNvPr>
          <p:cNvCxnSpPr>
            <a:cxnSpLocks/>
          </p:cNvCxnSpPr>
          <p:nvPr/>
        </p:nvCxnSpPr>
        <p:spPr>
          <a:xfrm flipH="1">
            <a:off x="5105400" y="5524500"/>
            <a:ext cx="5735489" cy="0"/>
          </a:xfrm>
          <a:prstGeom prst="line">
            <a:avLst/>
          </a:prstGeom>
          <a:ln w="571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7">
            <a:extLst>
              <a:ext uri="{FF2B5EF4-FFF2-40B4-BE49-F238E27FC236}">
                <a16:creationId xmlns:a16="http://schemas.microsoft.com/office/drawing/2014/main" id="{FB0D3881-0414-CC1E-56B0-E8744CB125E9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13019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3" grpId="0"/>
      <p:bldP spid="24" grpId="0" animBg="1"/>
      <p:bldP spid="27" grpId="0" animBg="1"/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8B665-4DF5-1880-0D7B-561F95F69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934EB27-0B41-A5FC-E049-6AAFB18DB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25" name="TextBox 21">
            <a:extLst>
              <a:ext uri="{FF2B5EF4-FFF2-40B4-BE49-F238E27FC236}">
                <a16:creationId xmlns:a16="http://schemas.microsoft.com/office/drawing/2014/main" id="{ACA92163-3327-4DB9-3977-05C23BF10154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BF609F23-2227-F26F-F093-3598CBB0D3DF}"/>
              </a:ext>
            </a:extLst>
          </p:cNvPr>
          <p:cNvSpPr txBox="1"/>
          <p:nvPr/>
        </p:nvSpPr>
        <p:spPr>
          <a:xfrm>
            <a:off x="376891" y="1130300"/>
            <a:ext cx="1539651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– 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로그인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/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회원가입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EA4BCAD5-5961-E3FC-CDF3-77BACA989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F69A8904-526E-9C9D-830A-34C8D52EBB1E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42FCF9-9B65-B1CA-3B2D-D679886E82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3" r="9013" b="26826"/>
          <a:stretch/>
        </p:blipFill>
        <p:spPr>
          <a:xfrm>
            <a:off x="1166952" y="3086100"/>
            <a:ext cx="7715234" cy="4603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C81861-804C-AF5C-C52F-0AA2E8EEFF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r="9702" b="26827"/>
          <a:stretch/>
        </p:blipFill>
        <p:spPr>
          <a:xfrm>
            <a:off x="9308859" y="3086100"/>
            <a:ext cx="7226541" cy="46037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74366D-E089-1798-4D6F-045EE8555D0F}"/>
              </a:ext>
            </a:extLst>
          </p:cNvPr>
          <p:cNvSpPr/>
          <p:nvPr/>
        </p:nvSpPr>
        <p:spPr>
          <a:xfrm>
            <a:off x="2085108" y="7842250"/>
            <a:ext cx="63075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0" cap="none" spc="0" dirty="0">
                <a:ln w="0"/>
                <a:solidFill>
                  <a:schemeClr val="tx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로그인</a:t>
            </a:r>
            <a:r>
              <a:rPr lang="en-US" altLang="ko-KR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페이지</a:t>
            </a:r>
            <a:endParaRPr lang="en-US" altLang="ko-KR" sz="2800" b="0" cap="none" spc="0" dirty="0">
              <a:ln w="0"/>
              <a:solidFill>
                <a:schemeClr val="tx1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901E21-13A4-1036-92D5-22B2EC21426D}"/>
              </a:ext>
            </a:extLst>
          </p:cNvPr>
          <p:cNvSpPr/>
          <p:nvPr/>
        </p:nvSpPr>
        <p:spPr>
          <a:xfrm>
            <a:off x="9978633" y="7842250"/>
            <a:ext cx="63075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회원가입</a:t>
            </a:r>
            <a:r>
              <a:rPr lang="en-US" altLang="ko-KR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페이지</a:t>
            </a:r>
            <a:endParaRPr lang="en-US" altLang="ko-KR" sz="2800" b="0" cap="none" spc="0" dirty="0">
              <a:ln w="0"/>
              <a:solidFill>
                <a:schemeClr val="tx1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" name="TextBox 37">
            <a:extLst>
              <a:ext uri="{FF2B5EF4-FFF2-40B4-BE49-F238E27FC236}">
                <a16:creationId xmlns:a16="http://schemas.microsoft.com/office/drawing/2014/main" id="{ABA85D74-D48E-1E3A-B92F-62F98FACE754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2034589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7557B-73D8-7263-FD11-5FCFD69BB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7398B8-7E16-215F-7596-4848E5265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2692400"/>
            <a:ext cx="11887200" cy="1442105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DDD13CD-F128-105F-C3D5-56F04F21A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25" name="TextBox 21">
            <a:extLst>
              <a:ext uri="{FF2B5EF4-FFF2-40B4-BE49-F238E27FC236}">
                <a16:creationId xmlns:a16="http://schemas.microsoft.com/office/drawing/2014/main" id="{982688F0-B004-179B-7D6B-48322DDBC68D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773074CC-DA94-CC8A-BB8C-ED0B866296FE}"/>
              </a:ext>
            </a:extLst>
          </p:cNvPr>
          <p:cNvSpPr txBox="1"/>
          <p:nvPr/>
        </p:nvSpPr>
        <p:spPr>
          <a:xfrm>
            <a:off x="376890" y="1130300"/>
            <a:ext cx="1539650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– 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로그인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/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회원가입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044BC0A5-F305-B93B-4505-E094CE5DC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7CD827C6-2721-4D2A-C95A-4D262C78C66A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376BD1-AC97-F56C-A5E6-0D8AC8DBAEEE}"/>
              </a:ext>
            </a:extLst>
          </p:cNvPr>
          <p:cNvSpPr/>
          <p:nvPr/>
        </p:nvSpPr>
        <p:spPr>
          <a:xfrm>
            <a:off x="10210800" y="2552700"/>
            <a:ext cx="1752600" cy="762000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E693DC-E9D7-81E0-1A96-36296840693F}"/>
              </a:ext>
            </a:extLst>
          </p:cNvPr>
          <p:cNvSpPr/>
          <p:nvPr/>
        </p:nvSpPr>
        <p:spPr>
          <a:xfrm>
            <a:off x="9372600" y="3695700"/>
            <a:ext cx="2743200" cy="1981200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E511EEC-1946-36FD-4036-D462F8096A9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1963400" y="2933700"/>
            <a:ext cx="2057400" cy="0"/>
          </a:xfrm>
          <a:prstGeom prst="line">
            <a:avLst/>
          </a:prstGeom>
          <a:ln w="571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F4377A-5450-E4FF-A349-5258459B7B9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2115800" y="4686300"/>
            <a:ext cx="1905000" cy="0"/>
          </a:xfrm>
          <a:prstGeom prst="line">
            <a:avLst/>
          </a:prstGeom>
          <a:ln w="571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9B25E90-61A6-0F27-CDC8-C9F865A58B85}"/>
              </a:ext>
            </a:extLst>
          </p:cNvPr>
          <p:cNvCxnSpPr/>
          <p:nvPr/>
        </p:nvCxnSpPr>
        <p:spPr>
          <a:xfrm>
            <a:off x="14020800" y="2933700"/>
            <a:ext cx="0" cy="1752600"/>
          </a:xfrm>
          <a:prstGeom prst="line">
            <a:avLst/>
          </a:prstGeom>
          <a:ln w="571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CAD944F-EEA1-2961-6B1A-3F95013AA884}"/>
              </a:ext>
            </a:extLst>
          </p:cNvPr>
          <p:cNvCxnSpPr/>
          <p:nvPr/>
        </p:nvCxnSpPr>
        <p:spPr>
          <a:xfrm>
            <a:off x="14020800" y="3848100"/>
            <a:ext cx="533400" cy="0"/>
          </a:xfrm>
          <a:prstGeom prst="line">
            <a:avLst/>
          </a:prstGeom>
          <a:ln w="571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386510-7122-71D4-F592-D09BF6003D91}"/>
              </a:ext>
            </a:extLst>
          </p:cNvPr>
          <p:cNvSpPr/>
          <p:nvPr/>
        </p:nvSpPr>
        <p:spPr>
          <a:xfrm>
            <a:off x="12981214" y="3371046"/>
            <a:ext cx="630752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0" cap="none" spc="0" dirty="0">
                <a:ln w="0"/>
                <a:solidFill>
                  <a:schemeClr val="tx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로그인</a:t>
            </a:r>
            <a:r>
              <a:rPr lang="en-US" altLang="ko-KR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후</a:t>
            </a:r>
            <a:endParaRPr lang="en-US" altLang="ko-KR" sz="2800" dirty="0">
              <a:ln w="0"/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2800" b="0" cap="none" spc="0" dirty="0">
                <a:ln w="0"/>
                <a:solidFill>
                  <a:schemeClr val="tx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바뀐 </a:t>
            </a:r>
            <a:r>
              <a:rPr lang="ko-KR" altLang="en-US" sz="2800" b="0" cap="none" spc="0" dirty="0" err="1">
                <a:ln w="0"/>
                <a:solidFill>
                  <a:schemeClr val="tx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메인화면</a:t>
            </a:r>
            <a:endParaRPr lang="en-US" altLang="ko-KR" sz="2800" b="0" cap="none" spc="0" dirty="0">
              <a:ln w="0"/>
              <a:solidFill>
                <a:schemeClr val="tx1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" name="TextBox 37">
            <a:extLst>
              <a:ext uri="{FF2B5EF4-FFF2-40B4-BE49-F238E27FC236}">
                <a16:creationId xmlns:a16="http://schemas.microsoft.com/office/drawing/2014/main" id="{D6ED4B06-1092-917B-3806-CA48C7D6736B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11349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185F-72D3-A218-ECFF-A76C68DC8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6F9012-C9B8-0A13-616A-ACEC0001D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95" y="2552698"/>
            <a:ext cx="11978105" cy="6400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1C49D1C-9D62-EAB0-AF3B-E4F097603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25" name="TextBox 21">
            <a:extLst>
              <a:ext uri="{FF2B5EF4-FFF2-40B4-BE49-F238E27FC236}">
                <a16:creationId xmlns:a16="http://schemas.microsoft.com/office/drawing/2014/main" id="{EFE11581-5960-6A9C-ED98-A36C02DAADB9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359FBC20-1F11-FB63-A67F-C3BB9BD8585F}"/>
              </a:ext>
            </a:extLst>
          </p:cNvPr>
          <p:cNvSpPr txBox="1"/>
          <p:nvPr/>
        </p:nvSpPr>
        <p:spPr>
          <a:xfrm>
            <a:off x="376890" y="1130300"/>
            <a:ext cx="1082450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- </a:t>
            </a:r>
            <a:r>
              <a:rPr lang="ko-KR" altLang="en-US" sz="6700" b="0" i="0" u="none" strike="noStrike" dirty="0" err="1">
                <a:solidFill>
                  <a:srgbClr val="201A74"/>
                </a:solidFill>
                <a:ea typeface="Hakgyoansim Chulseokbu TTF B"/>
              </a:rPr>
              <a:t>챗봇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B3EC5A70-A059-E164-20CA-BBC349B8D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33064674-1BB7-E7E0-937F-D06FB0A4F81E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Part2-4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384BDA-D94A-CACB-EAEE-657CA4053A74}"/>
              </a:ext>
            </a:extLst>
          </p:cNvPr>
          <p:cNvSpPr/>
          <p:nvPr/>
        </p:nvSpPr>
        <p:spPr>
          <a:xfrm>
            <a:off x="12192000" y="7962903"/>
            <a:ext cx="1066800" cy="990597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F021966-04E2-E936-29F0-91BE3651441D}"/>
              </a:ext>
            </a:extLst>
          </p:cNvPr>
          <p:cNvCxnSpPr>
            <a:cxnSpLocks/>
          </p:cNvCxnSpPr>
          <p:nvPr/>
        </p:nvCxnSpPr>
        <p:spPr>
          <a:xfrm flipV="1">
            <a:off x="13258800" y="7962900"/>
            <a:ext cx="1295400" cy="1"/>
          </a:xfrm>
          <a:prstGeom prst="line">
            <a:avLst/>
          </a:prstGeom>
          <a:ln w="571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99D05F-27E9-0C56-2A96-13AFEC299D71}"/>
              </a:ext>
            </a:extLst>
          </p:cNvPr>
          <p:cNvSpPr/>
          <p:nvPr/>
        </p:nvSpPr>
        <p:spPr>
          <a:xfrm>
            <a:off x="13000639" y="7504094"/>
            <a:ext cx="630752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 err="1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챗봇</a:t>
            </a: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 바로가기</a:t>
            </a:r>
            <a:endParaRPr lang="en-US" altLang="ko-KR" sz="2800" dirty="0">
              <a:ln w="0"/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아이콘을 클릭하면</a:t>
            </a:r>
            <a:endParaRPr lang="en-US" altLang="ko-KR" sz="2800" dirty="0">
              <a:ln w="0"/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24B241F8-4787-170D-DA46-606656A9712A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>
            <a:off x="3009902" y="7467598"/>
            <a:ext cx="9182098" cy="990604"/>
          </a:xfrm>
          <a:prstGeom prst="bentConnector3">
            <a:avLst>
              <a:gd name="adj1" fmla="val 99939"/>
            </a:avLst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04CA6B4-541C-1246-14A9-0782567B85C8}"/>
              </a:ext>
            </a:extLst>
          </p:cNvPr>
          <p:cNvCxnSpPr/>
          <p:nvPr/>
        </p:nvCxnSpPr>
        <p:spPr>
          <a:xfrm>
            <a:off x="4495800" y="4152900"/>
            <a:ext cx="9067800" cy="0"/>
          </a:xfrm>
          <a:prstGeom prst="line">
            <a:avLst/>
          </a:prstGeom>
          <a:ln w="571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51439A-5E82-51C7-CD04-6CB5B13A3121}"/>
              </a:ext>
            </a:extLst>
          </p:cNvPr>
          <p:cNvSpPr/>
          <p:nvPr/>
        </p:nvSpPr>
        <p:spPr>
          <a:xfrm>
            <a:off x="12192000" y="3688545"/>
            <a:ext cx="630752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화면 왼쪽 상단에</a:t>
            </a:r>
            <a:endParaRPr lang="en-US" altLang="ko-KR" sz="2800" dirty="0">
              <a:ln w="0"/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2800" dirty="0" err="1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챗봇</a:t>
            </a: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2800" dirty="0" err="1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대화창</a:t>
            </a: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 생성</a:t>
            </a:r>
            <a:endParaRPr lang="en-US" altLang="ko-KR" sz="2800" dirty="0">
              <a:ln w="0"/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1" name="TextBox 37">
            <a:extLst>
              <a:ext uri="{FF2B5EF4-FFF2-40B4-BE49-F238E27FC236}">
                <a16:creationId xmlns:a16="http://schemas.microsoft.com/office/drawing/2014/main" id="{2ABE177A-223F-585E-1D08-809CAEAA81C2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2360560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0367D-C110-E9E9-8AD2-51A97C9F0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843DF98-54D5-483F-B4A9-A4AEE2ED4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25" name="TextBox 21">
            <a:extLst>
              <a:ext uri="{FF2B5EF4-FFF2-40B4-BE49-F238E27FC236}">
                <a16:creationId xmlns:a16="http://schemas.microsoft.com/office/drawing/2014/main" id="{3201F073-10C7-E8C7-7647-59E7F3A7E2E1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0E25BC68-8DB8-0FC1-98CA-20CD47C208D9}"/>
              </a:ext>
            </a:extLst>
          </p:cNvPr>
          <p:cNvSpPr txBox="1"/>
          <p:nvPr/>
        </p:nvSpPr>
        <p:spPr>
          <a:xfrm>
            <a:off x="376890" y="1130300"/>
            <a:ext cx="1074830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- </a:t>
            </a:r>
            <a:r>
              <a:rPr lang="ko-KR" altLang="en-US" sz="6700" b="0" i="0" u="none" strike="noStrike" dirty="0" err="1">
                <a:solidFill>
                  <a:srgbClr val="201A74"/>
                </a:solidFill>
                <a:ea typeface="Hakgyoansim Chulseokbu TTF B"/>
              </a:rPr>
              <a:t>챗봇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C39503C4-AC65-C407-72DA-2F4AD922B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3C831BE9-7B2E-1007-6409-EFFCEC77B70A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Part2-5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23C13E2-B28A-3A4B-AE08-28743576E689}"/>
              </a:ext>
            </a:extLst>
          </p:cNvPr>
          <p:cNvGrpSpPr/>
          <p:nvPr/>
        </p:nvGrpSpPr>
        <p:grpSpPr>
          <a:xfrm>
            <a:off x="567343" y="2933700"/>
            <a:ext cx="17305186" cy="6375400"/>
            <a:chOff x="1530390" y="2781300"/>
            <a:chExt cx="16536796" cy="592125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08CA01B-1B2E-CF7B-76DD-411339FB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0390" y="2781300"/>
              <a:ext cx="3840813" cy="591363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2B4897B-1963-EDA4-F0FA-6C8680CF6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2796541"/>
              <a:ext cx="3825572" cy="589839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BA50335-E01A-BF35-8254-FC5F3E6B2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6769" y="2796541"/>
              <a:ext cx="3817951" cy="590601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06B72F8-1288-73CF-7888-941EC1BA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1614" y="2796541"/>
              <a:ext cx="3825572" cy="5906012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FA7FA6-DF17-433B-4D6B-31373765F353}"/>
              </a:ext>
            </a:extLst>
          </p:cNvPr>
          <p:cNvSpPr/>
          <p:nvPr/>
        </p:nvSpPr>
        <p:spPr>
          <a:xfrm>
            <a:off x="3962400" y="7429500"/>
            <a:ext cx="10877202" cy="98805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E20FDB-0EA9-9D26-CD1D-04278846A42A}"/>
              </a:ext>
            </a:extLst>
          </p:cNvPr>
          <p:cNvSpPr/>
          <p:nvPr/>
        </p:nvSpPr>
        <p:spPr>
          <a:xfrm>
            <a:off x="2115675" y="7505700"/>
            <a:ext cx="14706600" cy="66684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로그인 후 채팅 입력 시 사용자 금융위험태도점수 자동 업데이트</a:t>
            </a:r>
            <a:endParaRPr lang="en-US" altLang="ko-KR" sz="2800" b="0" cap="none" spc="0" dirty="0">
              <a:ln w="0"/>
              <a:solidFill>
                <a:schemeClr val="tx1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7" name="TextBox 37">
            <a:extLst>
              <a:ext uri="{FF2B5EF4-FFF2-40B4-BE49-F238E27FC236}">
                <a16:creationId xmlns:a16="http://schemas.microsoft.com/office/drawing/2014/main" id="{866F29FE-B54D-E5C7-F697-F11C7C05E8D4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230518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EAE2F-E64F-9519-7CAB-9EB8A475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AFB1C10-C60C-060E-068D-00D44344C0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848100"/>
            <a:ext cx="7646831" cy="10287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BF8EA5-4D85-8A75-2F05-DE1493C29D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869" y="3848100"/>
            <a:ext cx="7646831" cy="1329341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B300DF8-9FC5-278B-A5FB-5C4A2A6D8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B6B8727-5FA0-FC89-C59C-9F54707A5158}"/>
              </a:ext>
            </a:extLst>
          </p:cNvPr>
          <p:cNvSpPr/>
          <p:nvPr/>
        </p:nvSpPr>
        <p:spPr>
          <a:xfrm>
            <a:off x="6532537" y="4914900"/>
            <a:ext cx="4743190" cy="350973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8A10CE5D-F51B-301C-CD43-F5B4EF340EAD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09CC6DFC-7FCD-47B6-379A-BB7487EB9A04}"/>
              </a:ext>
            </a:extLst>
          </p:cNvPr>
          <p:cNvSpPr txBox="1"/>
          <p:nvPr/>
        </p:nvSpPr>
        <p:spPr>
          <a:xfrm>
            <a:off x="376890" y="1130300"/>
            <a:ext cx="1524410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– 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상품소개 페이지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64CE49AE-FABC-B566-3581-916DDA538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C13347E5-0DE9-E785-78D0-1A0BE424D498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</a:t>
            </a:r>
            <a:r>
              <a:rPr lang="en-US" sz="2600" dirty="0">
                <a:solidFill>
                  <a:srgbClr val="FFFFFF"/>
                </a:solidFill>
                <a:latin typeface="Pretendard Bold"/>
              </a:rPr>
              <a:t>2</a:t>
            </a: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-6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D95263-6511-AF35-51CE-38385A31ED67}"/>
              </a:ext>
            </a:extLst>
          </p:cNvPr>
          <p:cNvSpPr/>
          <p:nvPr/>
        </p:nvSpPr>
        <p:spPr>
          <a:xfrm>
            <a:off x="1905000" y="2957840"/>
            <a:ext cx="63075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0" cap="none" spc="0" dirty="0">
                <a:ln w="0"/>
                <a:solidFill>
                  <a:schemeClr val="tx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로그인</a:t>
            </a:r>
            <a:r>
              <a:rPr lang="en-US" altLang="ko-KR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전 상품소개 페이지</a:t>
            </a:r>
            <a:endParaRPr lang="en-US" altLang="ko-KR" sz="2800" dirty="0">
              <a:ln w="0"/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4ABCDF-320B-D607-7C7A-96A92D3D7892}"/>
              </a:ext>
            </a:extLst>
          </p:cNvPr>
          <p:cNvSpPr/>
          <p:nvPr/>
        </p:nvSpPr>
        <p:spPr>
          <a:xfrm>
            <a:off x="10053523" y="3042204"/>
            <a:ext cx="63075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0" cap="none" spc="0" dirty="0">
                <a:ln w="0"/>
                <a:solidFill>
                  <a:schemeClr val="tx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로그인</a:t>
            </a:r>
            <a:r>
              <a:rPr lang="en-US" altLang="ko-KR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후 상품소개 페이지</a:t>
            </a:r>
            <a:endParaRPr lang="en-US" altLang="ko-KR" sz="2800" dirty="0">
              <a:ln w="0"/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46D5EB-7F3D-7AB6-E8BF-B73919D1F17E}"/>
              </a:ext>
            </a:extLst>
          </p:cNvPr>
          <p:cNvSpPr/>
          <p:nvPr/>
        </p:nvSpPr>
        <p:spPr>
          <a:xfrm>
            <a:off x="5788470" y="5300436"/>
            <a:ext cx="6307521" cy="26073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0" cap="none" spc="0" dirty="0">
                <a:ln w="0"/>
                <a:solidFill>
                  <a:schemeClr val="tx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회원가입 때</a:t>
            </a:r>
            <a:endParaRPr lang="en-US" altLang="ko-KR" sz="2800" b="0" cap="none" spc="0" dirty="0">
              <a:ln w="0"/>
              <a:solidFill>
                <a:schemeClr val="tx1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입력한 정보들을 반영해</a:t>
            </a:r>
            <a:endParaRPr lang="en-US" altLang="ko-KR" sz="2800" dirty="0">
              <a:ln w="0"/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적합한 금융 상품을 추려</a:t>
            </a:r>
            <a:endParaRPr lang="en-US" altLang="ko-KR" sz="2800" dirty="0">
              <a:ln w="0"/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상단에 배치 </a:t>
            </a:r>
            <a:endParaRPr lang="en-US" altLang="ko-KR" sz="2800" b="0" cap="none" spc="0" dirty="0">
              <a:ln w="0"/>
              <a:solidFill>
                <a:schemeClr val="tx1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0" name="그래픽 9" descr="뒤로 단색으로 채워진">
            <a:extLst>
              <a:ext uri="{FF2B5EF4-FFF2-40B4-BE49-F238E27FC236}">
                <a16:creationId xmlns:a16="http://schemas.microsoft.com/office/drawing/2014/main" id="{003B5FB3-4811-0FCB-8BA8-D0A7A7861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165546">
            <a:off x="9078499" y="3275294"/>
            <a:ext cx="1465240" cy="1465240"/>
          </a:xfrm>
          <a:prstGeom prst="rect">
            <a:avLst/>
          </a:prstGeom>
        </p:spPr>
      </p:pic>
      <p:sp>
        <p:nvSpPr>
          <p:cNvPr id="12" name="TextBox 37">
            <a:extLst>
              <a:ext uri="{FF2B5EF4-FFF2-40B4-BE49-F238E27FC236}">
                <a16:creationId xmlns:a16="http://schemas.microsoft.com/office/drawing/2014/main" id="{7CF83079-2682-6622-15BB-C9E0507C28DF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55567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9BB0F-9AEE-1C13-1CB7-46786C2E2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EB40C73-2674-C568-E8E1-154C31900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25" name="TextBox 21">
            <a:extLst>
              <a:ext uri="{FF2B5EF4-FFF2-40B4-BE49-F238E27FC236}">
                <a16:creationId xmlns:a16="http://schemas.microsoft.com/office/drawing/2014/main" id="{77D27634-E742-AC64-A6B9-5FB8C4B15F16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4457E8BC-EBC9-E1C8-6FCB-4F7977150330}"/>
              </a:ext>
            </a:extLst>
          </p:cNvPr>
          <p:cNvSpPr txBox="1"/>
          <p:nvPr/>
        </p:nvSpPr>
        <p:spPr>
          <a:xfrm>
            <a:off x="1524000" y="1130300"/>
            <a:ext cx="1409699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– 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내게 맞는 상품 찾기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15E00251-FB52-835B-5608-94102479D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1DE492AB-40A1-9598-5CD4-C8BE25FD356F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1F33A1-10EF-1885-780D-4A6C2886C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9142" b="25036"/>
          <a:stretch/>
        </p:blipFill>
        <p:spPr>
          <a:xfrm>
            <a:off x="685800" y="2874429"/>
            <a:ext cx="8966539" cy="63076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AE5CF28-D717-C6CC-6BB8-018331357424}"/>
              </a:ext>
            </a:extLst>
          </p:cNvPr>
          <p:cNvSpPr/>
          <p:nvPr/>
        </p:nvSpPr>
        <p:spPr>
          <a:xfrm>
            <a:off x="1540905" y="4921109"/>
            <a:ext cx="6913638" cy="4093420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EACAEE-AA55-D9BD-75CF-7A943EC6C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0" t="13149" r="15674" b="42840"/>
          <a:stretch/>
        </p:blipFill>
        <p:spPr>
          <a:xfrm>
            <a:off x="10520890" y="2292349"/>
            <a:ext cx="7493339" cy="650875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5676E08-DDD2-BB53-A768-08C43A3A10A6}"/>
              </a:ext>
            </a:extLst>
          </p:cNvPr>
          <p:cNvSpPr/>
          <p:nvPr/>
        </p:nvSpPr>
        <p:spPr>
          <a:xfrm>
            <a:off x="10896599" y="2996478"/>
            <a:ext cx="6975929" cy="1715364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30BB9-E2D8-1764-7D46-2295DE016274}"/>
              </a:ext>
            </a:extLst>
          </p:cNvPr>
          <p:cNvSpPr txBox="1"/>
          <p:nvPr/>
        </p:nvSpPr>
        <p:spPr>
          <a:xfrm>
            <a:off x="2692400" y="2177053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-</a:t>
            </a:r>
            <a:r>
              <a:rPr lang="ko-KR" altLang="en-US" sz="2400" dirty="0">
                <a:latin typeface="Hakgyoansim Chulseokbu TTF B" panose="020B0600000101010101" charset="-127"/>
                <a:ea typeface="Hakgyoansim Chulseokbu TTF B" panose="020B0600000101010101" charset="-127"/>
              </a:rPr>
              <a:t>비회원 이용 가능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00ACE0-2161-8F5C-B0CE-28B5D6F9CC6D}"/>
              </a:ext>
            </a:extLst>
          </p:cNvPr>
          <p:cNvSpPr/>
          <p:nvPr/>
        </p:nvSpPr>
        <p:spPr>
          <a:xfrm>
            <a:off x="10856434" y="4815308"/>
            <a:ext cx="6821966" cy="4063937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345FAE-10E6-8B7F-D98E-14D4B8871A96}"/>
              </a:ext>
            </a:extLst>
          </p:cNvPr>
          <p:cNvSpPr/>
          <p:nvPr/>
        </p:nvSpPr>
        <p:spPr>
          <a:xfrm>
            <a:off x="6019800" y="5018368"/>
            <a:ext cx="5767509" cy="376368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82F822-620A-214A-4424-7FDCD80B2D82}"/>
              </a:ext>
            </a:extLst>
          </p:cNvPr>
          <p:cNvSpPr/>
          <p:nvPr/>
        </p:nvSpPr>
        <p:spPr>
          <a:xfrm>
            <a:off x="5740400" y="5221190"/>
            <a:ext cx="6307521" cy="32521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나이</a:t>
            </a:r>
            <a:r>
              <a:rPr lang="en-US" altLang="ko-KR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소득</a:t>
            </a:r>
            <a:r>
              <a:rPr lang="en-US" altLang="ko-KR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목적 등을</a:t>
            </a:r>
            <a:endParaRPr lang="en-US" altLang="ko-KR" sz="2800" dirty="0">
              <a:ln w="0"/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0" cap="none" spc="0" dirty="0">
                <a:ln w="0"/>
                <a:solidFill>
                  <a:schemeClr val="tx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자유롭게 입력 후</a:t>
            </a:r>
            <a:endParaRPr lang="en-US" altLang="ko-KR" sz="2800" b="0" cap="none" spc="0" dirty="0">
              <a:ln w="0"/>
              <a:solidFill>
                <a:schemeClr val="tx1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하단 </a:t>
            </a:r>
            <a:r>
              <a:rPr lang="en-US" altLang="ko-KR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AI </a:t>
            </a: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추천 받기 클릭하면</a:t>
            </a:r>
            <a:endParaRPr lang="en-US" altLang="ko-KR" sz="2800" dirty="0">
              <a:ln w="0"/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err="1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입력받은</a:t>
            </a: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 정보에 따른 추천 상품 및</a:t>
            </a:r>
            <a:endParaRPr lang="en-US" altLang="ko-KR" sz="2800" dirty="0">
              <a:ln w="0"/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0" cap="none" spc="0" dirty="0">
                <a:ln w="0"/>
                <a:solidFill>
                  <a:schemeClr val="tx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추천 이유 생성</a:t>
            </a:r>
            <a:endParaRPr lang="en-US" altLang="ko-KR" sz="2800" b="0" cap="none" spc="0" dirty="0">
              <a:ln w="0"/>
              <a:solidFill>
                <a:schemeClr val="tx1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4" name="그래픽 13" descr="뒤로 단색으로 채워진">
            <a:extLst>
              <a:ext uri="{FF2B5EF4-FFF2-40B4-BE49-F238E27FC236}">
                <a16:creationId xmlns:a16="http://schemas.microsoft.com/office/drawing/2014/main" id="{F2C65C6A-05F8-E614-F5D5-3451ABEBC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165546">
            <a:off x="9078499" y="3275294"/>
            <a:ext cx="1465240" cy="1465240"/>
          </a:xfrm>
          <a:prstGeom prst="rect">
            <a:avLst/>
          </a:prstGeom>
        </p:spPr>
      </p:pic>
      <p:sp>
        <p:nvSpPr>
          <p:cNvPr id="15" name="TextBox 37">
            <a:extLst>
              <a:ext uri="{FF2B5EF4-FFF2-40B4-BE49-F238E27FC236}">
                <a16:creationId xmlns:a16="http://schemas.microsoft.com/office/drawing/2014/main" id="{1FF61CF8-B300-6AAB-D92C-C0D59491F85D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27980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8400" y="13335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" y="22987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주제선정 및 배경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F9DA0BD0-29DE-5471-E13C-854CD02FF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CF423CE7-7A1B-DAD5-7C4C-FD492A6C9A4B}"/>
              </a:ext>
            </a:extLst>
          </p:cNvPr>
          <p:cNvSpPr txBox="1"/>
          <p:nvPr/>
        </p:nvSpPr>
        <p:spPr>
          <a:xfrm>
            <a:off x="16461014" y="5080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C1838BE2-7AFB-3849-AB6F-ED4F00163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305" y="3651250"/>
            <a:ext cx="14541095" cy="5454650"/>
          </a:xfrm>
          <a:prstGeom prst="rect">
            <a:avLst/>
          </a:prstGeom>
        </p:spPr>
      </p:pic>
      <p:pic>
        <p:nvPicPr>
          <p:cNvPr id="37" name="Picture 11">
            <a:extLst>
              <a:ext uri="{FF2B5EF4-FFF2-40B4-BE49-F238E27FC236}">
                <a16:creationId xmlns:a16="http://schemas.microsoft.com/office/drawing/2014/main" id="{797B35CF-AD3E-50FC-D349-8DE252DB0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00" y="7124700"/>
            <a:ext cx="3429000" cy="25400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C8EC5326-D6AD-A7DC-E7B6-9D70B1A33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900" y="7124700"/>
            <a:ext cx="3429000" cy="25400"/>
          </a:xfrm>
          <a:prstGeom prst="rect">
            <a:avLst/>
          </a:prstGeom>
        </p:spPr>
      </p:pic>
      <p:pic>
        <p:nvPicPr>
          <p:cNvPr id="39" name="Picture 13">
            <a:extLst>
              <a:ext uri="{FF2B5EF4-FFF2-40B4-BE49-F238E27FC236}">
                <a16:creationId xmlns:a16="http://schemas.microsoft.com/office/drawing/2014/main" id="{8AFD7F70-A15D-CA1B-0633-B8E5FE2E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3100" y="7124700"/>
            <a:ext cx="3429000" cy="25400"/>
          </a:xfrm>
          <a:prstGeom prst="rect">
            <a:avLst/>
          </a:prstGeom>
        </p:spPr>
      </p:pic>
      <p:sp>
        <p:nvSpPr>
          <p:cNvPr id="40" name="TextBox 14">
            <a:extLst>
              <a:ext uri="{FF2B5EF4-FFF2-40B4-BE49-F238E27FC236}">
                <a16:creationId xmlns:a16="http://schemas.microsoft.com/office/drawing/2014/main" id="{B11BF37A-A64F-553B-C113-C11C2A0D66B1}"/>
              </a:ext>
            </a:extLst>
          </p:cNvPr>
          <p:cNvSpPr txBox="1"/>
          <p:nvPr/>
        </p:nvSpPr>
        <p:spPr>
          <a:xfrm>
            <a:off x="2362200" y="6286500"/>
            <a:ext cx="4699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ko-KR" altLang="en-US" sz="3600" b="0" i="0" u="none" strike="noStrike" dirty="0">
                <a:solidFill>
                  <a:srgbClr val="000000"/>
                </a:solidFill>
                <a:ea typeface="Hakgyoansim Chulseokbu TTF B"/>
              </a:rPr>
              <a:t>금융 서비스의 디지털 </a:t>
            </a:r>
            <a:r>
              <a:rPr lang="ko-KR" altLang="en-US" sz="3600" dirty="0">
                <a:solidFill>
                  <a:srgbClr val="000000"/>
                </a:solidFill>
                <a:ea typeface="Hakgyoansim Chulseokbu TTF B"/>
              </a:rPr>
              <a:t>전환 가속화</a:t>
            </a:r>
            <a:endParaRPr lang="ko-KR" sz="3600" b="0" i="0" u="none" strike="noStrike" dirty="0">
              <a:solidFill>
                <a:srgbClr val="000000"/>
              </a:solidFill>
              <a:ea typeface="Hakgyoansim Chulseokbu TTF B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CCDF986E-D555-65EB-B0D3-E98A120F178A}"/>
              </a:ext>
            </a:extLst>
          </p:cNvPr>
          <p:cNvSpPr txBox="1"/>
          <p:nvPr/>
        </p:nvSpPr>
        <p:spPr>
          <a:xfrm>
            <a:off x="7454900" y="6322359"/>
            <a:ext cx="3594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ko-KR" altLang="en-US" sz="3600" b="0" i="0" u="none" strike="noStrike" dirty="0">
                <a:solidFill>
                  <a:srgbClr val="FFFFFF"/>
                </a:solidFill>
                <a:ea typeface="Hakgyoansim Chulseokbu TTF B"/>
              </a:rPr>
              <a:t>획일적 추천 서비스</a:t>
            </a:r>
            <a:endParaRPr lang="ko-KR" sz="36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DA2E65B8-9904-D581-39E9-0C9E4CFF6D6C}"/>
              </a:ext>
            </a:extLst>
          </p:cNvPr>
          <p:cNvSpPr txBox="1"/>
          <p:nvPr/>
        </p:nvSpPr>
        <p:spPr>
          <a:xfrm>
            <a:off x="11811000" y="6375400"/>
            <a:ext cx="4267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FFFFFF"/>
                </a:solidFill>
                <a:ea typeface="Hakgyoansim Chulseokbu TTF B"/>
              </a:rPr>
              <a:t>통합 서비스 필요성</a:t>
            </a: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560E6378-AEF0-7E1F-13DB-3A9350756329}"/>
              </a:ext>
            </a:extLst>
          </p:cNvPr>
          <p:cNvSpPr txBox="1"/>
          <p:nvPr/>
        </p:nvSpPr>
        <p:spPr>
          <a:xfrm>
            <a:off x="3200400" y="74168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600" dirty="0">
                <a:solidFill>
                  <a:srgbClr val="525252"/>
                </a:solidFill>
                <a:ea typeface="Pretendard Light"/>
              </a:rPr>
              <a:t>코로나</a:t>
            </a:r>
            <a:r>
              <a:rPr lang="en-US" altLang="ko-KR" sz="2600" dirty="0">
                <a:solidFill>
                  <a:srgbClr val="525252"/>
                </a:solidFill>
                <a:ea typeface="Pretendard Light"/>
              </a:rPr>
              <a:t>19</a:t>
            </a:r>
            <a:r>
              <a:rPr lang="ko-KR" altLang="en-US" sz="2600" dirty="0">
                <a:solidFill>
                  <a:srgbClr val="525252"/>
                </a:solidFill>
                <a:ea typeface="Pretendard Light"/>
              </a:rPr>
              <a:t>이후 </a:t>
            </a:r>
            <a:r>
              <a:rPr lang="ko-KR" altLang="en-US" sz="2600" dirty="0" err="1">
                <a:solidFill>
                  <a:srgbClr val="525252"/>
                </a:solidFill>
                <a:ea typeface="Pretendard Light"/>
              </a:rPr>
              <a:t>비대면</a:t>
            </a:r>
            <a:endParaRPr lang="en-US" altLang="ko-KR" sz="2600" dirty="0">
              <a:solidFill>
                <a:srgbClr val="525252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600" b="0" i="0" u="none" strike="noStrike" dirty="0">
                <a:solidFill>
                  <a:srgbClr val="525252"/>
                </a:solidFill>
                <a:latin typeface="Pretendard Light"/>
                <a:ea typeface="Pretendard Light"/>
              </a:rPr>
              <a:t>금융 서비스 수요 급증</a:t>
            </a:r>
            <a:endParaRPr lang="en-US" sz="2600" b="0" i="0" u="none" strike="noStrike" dirty="0">
              <a:solidFill>
                <a:srgbClr val="525252"/>
              </a:solidFill>
              <a:latin typeface="Pretendard Light"/>
            </a:endParaRP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4DD76798-7477-F64A-3623-C485E670B240}"/>
              </a:ext>
            </a:extLst>
          </p:cNvPr>
          <p:cNvSpPr txBox="1"/>
          <p:nvPr/>
        </p:nvSpPr>
        <p:spPr>
          <a:xfrm>
            <a:off x="7505700" y="7416800"/>
            <a:ext cx="3378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600" b="0" i="0" u="none" strike="noStrike" dirty="0">
                <a:solidFill>
                  <a:srgbClr val="FFFFFF"/>
                </a:solidFill>
                <a:ea typeface="Pretendard Light"/>
              </a:rPr>
              <a:t>개인의 경제적 행동 패턴을 고려한 맞춤형 조언 부족</a:t>
            </a:r>
            <a:endParaRPr lang="en-US" sz="26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D28DD46A-BEE3-5626-AD53-177DA3A08C12}"/>
              </a:ext>
            </a:extLst>
          </p:cNvPr>
          <p:cNvSpPr txBox="1"/>
          <p:nvPr/>
        </p:nvSpPr>
        <p:spPr>
          <a:xfrm>
            <a:off x="12319000" y="74168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600" b="0" i="0" u="none" strike="noStrike" dirty="0">
                <a:solidFill>
                  <a:srgbClr val="FFFFFF"/>
                </a:solidFill>
                <a:ea typeface="Pretendard Light"/>
              </a:rPr>
              <a:t>학습과 상담을 하나의 플랫폼에서 제공</a:t>
            </a:r>
            <a:endParaRPr lang="en-US" sz="26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49" name="그래픽 48" descr="사용자 단색으로 채워진">
            <a:extLst>
              <a:ext uri="{FF2B5EF4-FFF2-40B4-BE49-F238E27FC236}">
                <a16:creationId xmlns:a16="http://schemas.microsoft.com/office/drawing/2014/main" id="{ACF6A74E-8143-85B6-DE3C-DE3BA9B904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4996" y="4124624"/>
            <a:ext cx="2142004" cy="2142004"/>
          </a:xfrm>
          <a:prstGeom prst="rect">
            <a:avLst/>
          </a:prstGeom>
        </p:spPr>
      </p:pic>
      <p:pic>
        <p:nvPicPr>
          <p:cNvPr id="51" name="그래픽 50" descr="전구 및 기어  단색으로 채워진">
            <a:extLst>
              <a:ext uri="{FF2B5EF4-FFF2-40B4-BE49-F238E27FC236}">
                <a16:creationId xmlns:a16="http://schemas.microsoft.com/office/drawing/2014/main" id="{9534D997-62D8-E99A-BF69-9AC81AEDBC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75009" y="4132235"/>
            <a:ext cx="1872482" cy="1872482"/>
          </a:xfrm>
          <a:prstGeom prst="rect">
            <a:avLst/>
          </a:prstGeom>
        </p:spPr>
      </p:pic>
      <p:pic>
        <p:nvPicPr>
          <p:cNvPr id="4" name="그래픽 3" descr="자막 단색으로 채워진">
            <a:extLst>
              <a:ext uri="{FF2B5EF4-FFF2-40B4-BE49-F238E27FC236}">
                <a16:creationId xmlns:a16="http://schemas.microsoft.com/office/drawing/2014/main" id="{089A5130-41CD-CB86-1F8A-72CDA408C9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78635" y="4000500"/>
            <a:ext cx="2266130" cy="2266128"/>
          </a:xfrm>
          <a:prstGeom prst="rect">
            <a:avLst/>
          </a:prstGeom>
        </p:spPr>
      </p:pic>
      <p:sp>
        <p:nvSpPr>
          <p:cNvPr id="2" name="TextBox 37">
            <a:extLst>
              <a:ext uri="{FF2B5EF4-FFF2-40B4-BE49-F238E27FC236}">
                <a16:creationId xmlns:a16="http://schemas.microsoft.com/office/drawing/2014/main" id="{5BD6FD14-468F-2AD2-E3F3-59512F653B1E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EFBDB-333C-6609-D856-0E16BB71A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AD0A915-06C2-B3C2-17E7-6E27949B6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25" name="TextBox 21">
            <a:extLst>
              <a:ext uri="{FF2B5EF4-FFF2-40B4-BE49-F238E27FC236}">
                <a16:creationId xmlns:a16="http://schemas.microsoft.com/office/drawing/2014/main" id="{301B6E62-34EA-BC85-6146-AE7916955599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D5B33DBE-BA88-187B-583A-05A27CCB42BE}"/>
              </a:ext>
            </a:extLst>
          </p:cNvPr>
          <p:cNvSpPr txBox="1"/>
          <p:nvPr/>
        </p:nvSpPr>
        <p:spPr>
          <a:xfrm>
            <a:off x="1524001" y="1130300"/>
            <a:ext cx="102108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– 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공지사항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B99DC949-F28C-7EEC-7306-5EC3FF73F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F811AF70-2354-E817-3DCA-F2723639C6FF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Part2-8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C4E063-180C-143C-D903-C8595527C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27"/>
          <a:stretch/>
        </p:blipFill>
        <p:spPr>
          <a:xfrm>
            <a:off x="428065" y="2760747"/>
            <a:ext cx="9714914" cy="47189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BA0D5B-BDC8-4870-FC6B-C7678C30A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657" y="6523434"/>
            <a:ext cx="8610600" cy="39420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6B8EAA-85F0-4E23-19BF-437D4290C2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514" y="2417366"/>
            <a:ext cx="8968886" cy="4106068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1312395-AE0B-E46D-3A30-87E90F40EB57}"/>
              </a:ext>
            </a:extLst>
          </p:cNvPr>
          <p:cNvSpPr/>
          <p:nvPr/>
        </p:nvSpPr>
        <p:spPr>
          <a:xfrm flipH="1">
            <a:off x="7987553" y="5592914"/>
            <a:ext cx="1143000" cy="533400"/>
          </a:xfrm>
          <a:prstGeom prst="rightArrow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ECD997-F8BB-8410-3B16-E087CDC9C859}"/>
              </a:ext>
            </a:extLst>
          </p:cNvPr>
          <p:cNvSpPr/>
          <p:nvPr/>
        </p:nvSpPr>
        <p:spPr>
          <a:xfrm>
            <a:off x="2209800" y="7599312"/>
            <a:ext cx="5410200" cy="6683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관리자 페이지에서 공지사항 관리</a:t>
            </a:r>
            <a:endParaRPr lang="en-US" altLang="ko-KR" sz="2800" dirty="0">
              <a:ln w="0"/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9" name="TextBox 37">
            <a:extLst>
              <a:ext uri="{FF2B5EF4-FFF2-40B4-BE49-F238E27FC236}">
                <a16:creationId xmlns:a16="http://schemas.microsoft.com/office/drawing/2014/main" id="{87463015-72F0-C48E-4537-1DA05D81925F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1597489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F711F-3640-980E-A68B-28C12AB9E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443EF00-46EE-84DE-E7F0-DDEC38D0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25" name="TextBox 21">
            <a:extLst>
              <a:ext uri="{FF2B5EF4-FFF2-40B4-BE49-F238E27FC236}">
                <a16:creationId xmlns:a16="http://schemas.microsoft.com/office/drawing/2014/main" id="{8D3B047A-33E7-A19D-A4C5-CA27F7DB1FDD}"/>
              </a:ext>
            </a:extLst>
          </p:cNvPr>
          <p:cNvSpPr txBox="1"/>
          <p:nvPr/>
        </p:nvSpPr>
        <p:spPr>
          <a:xfrm>
            <a:off x="0" y="11938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CD260DA4-2BC8-AEC1-0E5A-9C201DEE41B2}"/>
              </a:ext>
            </a:extLst>
          </p:cNvPr>
          <p:cNvSpPr txBox="1"/>
          <p:nvPr/>
        </p:nvSpPr>
        <p:spPr>
          <a:xfrm>
            <a:off x="1524000" y="1130300"/>
            <a:ext cx="12344399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웹 화면 소개 </a:t>
            </a:r>
            <a:r>
              <a:rPr lang="en-US" alt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– </a:t>
            </a: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내 프로필 관리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131" name="Picture 9">
            <a:extLst>
              <a:ext uri="{FF2B5EF4-FFF2-40B4-BE49-F238E27FC236}">
                <a16:creationId xmlns:a16="http://schemas.microsoft.com/office/drawing/2014/main" id="{47C05631-8698-7B60-7E74-DBE0796F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32" name="TextBox 16">
            <a:extLst>
              <a:ext uri="{FF2B5EF4-FFF2-40B4-BE49-F238E27FC236}">
                <a16:creationId xmlns:a16="http://schemas.microsoft.com/office/drawing/2014/main" id="{1AF0947D-C28D-99A6-24CB-23E338A74819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Part2-9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38614D-2428-7B0E-0C81-662F8E7CB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54" y="2753720"/>
            <a:ext cx="15770217" cy="18851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941E87D-089C-7549-8F0C-191523306856}"/>
              </a:ext>
            </a:extLst>
          </p:cNvPr>
          <p:cNvSpPr/>
          <p:nvPr/>
        </p:nvSpPr>
        <p:spPr>
          <a:xfrm>
            <a:off x="11713713" y="2614020"/>
            <a:ext cx="1905000" cy="2209800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A2E103-70D9-BF79-0F2C-14CA0990B4E5}"/>
              </a:ext>
            </a:extLst>
          </p:cNvPr>
          <p:cNvSpPr/>
          <p:nvPr/>
        </p:nvSpPr>
        <p:spPr>
          <a:xfrm>
            <a:off x="11925299" y="8191500"/>
            <a:ext cx="4762501" cy="13131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로그아웃 상태에서 클릭 시</a:t>
            </a:r>
            <a:endParaRPr lang="en-US" altLang="ko-KR" sz="2800" dirty="0">
              <a:ln w="0"/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로그인 화면으로</a:t>
            </a:r>
            <a:r>
              <a:rPr lang="en-US" altLang="ko-KR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이동 가능</a:t>
            </a:r>
            <a:endParaRPr lang="en-US" altLang="ko-KR" sz="2800" dirty="0">
              <a:ln w="0"/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E6792CC-AF4C-EF51-E6F9-D4A63BC2F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5" t="22357" r="33709" b="23822"/>
          <a:stretch/>
        </p:blipFill>
        <p:spPr>
          <a:xfrm>
            <a:off x="12399513" y="5372099"/>
            <a:ext cx="3352800" cy="266700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52B5635-2F51-11A5-F3D6-34CBAC1A32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9" t="8311" r="17772" b="22043"/>
          <a:stretch/>
        </p:blipFill>
        <p:spPr>
          <a:xfrm>
            <a:off x="5353679" y="2944153"/>
            <a:ext cx="5238121" cy="54080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4F062EF-3FF6-67BC-9DE6-8758CFB2AD33}"/>
              </a:ext>
            </a:extLst>
          </p:cNvPr>
          <p:cNvSpPr/>
          <p:nvPr/>
        </p:nvSpPr>
        <p:spPr>
          <a:xfrm>
            <a:off x="5378569" y="8191500"/>
            <a:ext cx="6421887" cy="13131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로그인 후 클릭 시 회원가입 때 입력한</a:t>
            </a:r>
            <a:endParaRPr lang="en-US" altLang="ko-KR" sz="2800" dirty="0">
              <a:ln w="0"/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개인 정보 및 금융 정보를 수정 가능</a:t>
            </a:r>
            <a:endParaRPr lang="en-US" altLang="ko-KR" sz="2800" dirty="0">
              <a:ln w="0"/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F143B9-2167-83F2-BAC9-DF4D955914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7" t="27800" r="33847" b="27547"/>
          <a:stretch/>
        </p:blipFill>
        <p:spPr>
          <a:xfrm>
            <a:off x="725255" y="3930994"/>
            <a:ext cx="3934289" cy="259079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4EE8B8-DFCE-329D-6A42-0AAE9A82CF79}"/>
              </a:ext>
            </a:extLst>
          </p:cNvPr>
          <p:cNvSpPr/>
          <p:nvPr/>
        </p:nvSpPr>
        <p:spPr>
          <a:xfrm>
            <a:off x="684047" y="7048483"/>
            <a:ext cx="4617679" cy="26073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정보 수정 후 저장하기 버튼</a:t>
            </a:r>
            <a:r>
              <a:rPr lang="en-US" altLang="ko-KR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클릭 시</a:t>
            </a:r>
            <a:r>
              <a:rPr lang="en-US" altLang="ko-KR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2800" dirty="0" err="1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홈화면</a:t>
            </a: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 또는</a:t>
            </a:r>
            <a:r>
              <a:rPr lang="en-US" altLang="ko-KR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ko-KR" altLang="en-US" sz="2800" dirty="0">
                <a:ln w="0"/>
                <a:latin typeface="Hakgyoansim Chulseokbu TTF B" panose="020B0600000101010101" charset="-127"/>
                <a:ea typeface="Hakgyoansim Chulseokbu TTF B" panose="020B0600000101010101" charset="-127"/>
              </a:rPr>
              <a:t>맞춤 상품 보기 페이지로 이동 가능</a:t>
            </a:r>
            <a:endParaRPr lang="en-US" altLang="ko-KR" sz="2800" dirty="0">
              <a:ln w="0"/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4C29B5-DD45-3239-D53B-26A43A00F494}"/>
              </a:ext>
            </a:extLst>
          </p:cNvPr>
          <p:cNvSpPr/>
          <p:nvPr/>
        </p:nvSpPr>
        <p:spPr>
          <a:xfrm>
            <a:off x="7465281" y="7704314"/>
            <a:ext cx="1124231" cy="604408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CBAB99B1-13FF-2E7D-BBDD-8DB7F1161CFD}"/>
              </a:ext>
            </a:extLst>
          </p:cNvPr>
          <p:cNvCxnSpPr>
            <a:cxnSpLocks/>
            <a:stCxn id="18" idx="1"/>
            <a:endCxn id="14" idx="3"/>
          </p:cNvCxnSpPr>
          <p:nvPr/>
        </p:nvCxnSpPr>
        <p:spPr>
          <a:xfrm rot="10800000">
            <a:off x="4659545" y="5226394"/>
            <a:ext cx="2805737" cy="2780125"/>
          </a:xfrm>
          <a:prstGeom prst="bentConnector3">
            <a:avLst>
              <a:gd name="adj1" fmla="val 72406"/>
            </a:avLst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8A6012F-5B27-2A8E-6EE0-5690440DCD9B}"/>
              </a:ext>
            </a:extLst>
          </p:cNvPr>
          <p:cNvCxnSpPr/>
          <p:nvPr/>
        </p:nvCxnSpPr>
        <p:spPr>
          <a:xfrm flipH="1">
            <a:off x="10494513" y="4229100"/>
            <a:ext cx="1219200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6D5E07A-A6EE-563F-5E38-B6071C8153E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2666213" y="4823820"/>
            <a:ext cx="0" cy="548279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37">
            <a:extLst>
              <a:ext uri="{FF2B5EF4-FFF2-40B4-BE49-F238E27FC236}">
                <a16:creationId xmlns:a16="http://schemas.microsoft.com/office/drawing/2014/main" id="{E6FF2F19-CB16-C048-EF34-DEC7F8FD1EAD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D974C8-C90A-B069-9B59-701F172102FC}"/>
              </a:ext>
            </a:extLst>
          </p:cNvPr>
          <p:cNvSpPr txBox="1"/>
          <p:nvPr/>
        </p:nvSpPr>
        <p:spPr>
          <a:xfrm>
            <a:off x="14859000" y="1181100"/>
            <a:ext cx="332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Pretendard Medium"/>
                <a:hlinkClick r:id="rId8"/>
              </a:rPr>
              <a:t>http://3.39.48.77:8000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95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9" grpId="0"/>
      <p:bldP spid="15" grpId="0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DE524C-8FDB-AE56-77AA-663EAA44A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344304-3291-4DBC-C821-7643DC63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D332CDE-4DC5-E828-E942-B7F2A8BC0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14F0B50-E6C7-DCC9-9DBB-77F3F2E8A52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27D4AA-3377-0759-7BC0-339BD0C5E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4495EEC-DE48-5501-C312-9CF490C35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C178A7D8-0497-A311-3F51-C3502642BE1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01A84E78-A1A6-2912-C588-7C6BFA4B1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B743F12-FA29-4FA7-588B-60B336B3B309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 dirty="0">
                <a:solidFill>
                  <a:srgbClr val="004AB6"/>
                </a:solidFill>
                <a:latin typeface="Pretendard SemiBold"/>
              </a:rPr>
              <a:t>Part </a:t>
            </a: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1</a:t>
            </a:r>
            <a:endParaRPr lang="en-US" sz="19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11BF08C-0AA2-3944-33DD-D891B39AE611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dirty="0">
                <a:solidFill>
                  <a:srgbClr val="FFFFFF"/>
                </a:solidFill>
                <a:ea typeface="Pretendard SemiBold"/>
              </a:rPr>
              <a:t>기대 효과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BD3B5DFE-7DB2-86EB-8803-3EEDB58C9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C933F838-BED6-3BBA-D638-E5A7D7E0FA8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CDA99FEE-6F9F-203D-050E-4EE8990AD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0C8E4D5-03C4-3DC7-39F7-9A7D55D1AD90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 dirty="0">
                <a:solidFill>
                  <a:srgbClr val="004AB6"/>
                </a:solidFill>
                <a:latin typeface="Pretendard SemiBold"/>
              </a:rPr>
              <a:t>Part2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7D4128A-17E5-AABC-3311-E7F4C4E8FC7A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dirty="0">
                <a:solidFill>
                  <a:srgbClr val="FFFFFF"/>
                </a:solidFill>
                <a:ea typeface="Pretendard SemiBold"/>
              </a:rPr>
              <a:t>발전 계획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C776456-9D24-E619-BF5D-E8F1639FA4DA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92BBC9E-7828-2663-7D8D-4C9594CD8C18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결론</a:t>
            </a:r>
          </a:p>
        </p:txBody>
      </p:sp>
      <p:sp>
        <p:nvSpPr>
          <p:cNvPr id="18" name="TextBox 37">
            <a:extLst>
              <a:ext uri="{FF2B5EF4-FFF2-40B4-BE49-F238E27FC236}">
                <a16:creationId xmlns:a16="http://schemas.microsoft.com/office/drawing/2014/main" id="{2D2BD9AA-6703-35B1-F41D-26030CD52FA2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2217578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B40FFA-E0F2-34EC-73B9-CBBCE8B17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C5992D-F3AA-B7A4-2A9C-52FE6A07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1CC142F9-014E-0B34-F1A2-E8AAB9FE90D1}"/>
              </a:ext>
            </a:extLst>
          </p:cNvPr>
          <p:cNvSpPr txBox="1"/>
          <p:nvPr/>
        </p:nvSpPr>
        <p:spPr>
          <a:xfrm>
            <a:off x="914400" y="1471612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FE2E69E-6BF6-5321-D045-86F91FA512C2}"/>
              </a:ext>
            </a:extLst>
          </p:cNvPr>
          <p:cNvSpPr txBox="1"/>
          <p:nvPr/>
        </p:nvSpPr>
        <p:spPr>
          <a:xfrm>
            <a:off x="914400" y="1390650"/>
            <a:ext cx="82296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기대 효과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C1F000-40CB-8101-779D-59DE561CDED1}"/>
              </a:ext>
            </a:extLst>
          </p:cNvPr>
          <p:cNvGrpSpPr/>
          <p:nvPr/>
        </p:nvGrpSpPr>
        <p:grpSpPr>
          <a:xfrm rot="21413519">
            <a:off x="6497965" y="2701102"/>
            <a:ext cx="6179280" cy="6562634"/>
            <a:chOff x="6527384" y="2798173"/>
            <a:chExt cx="6179280" cy="65626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38366FA-8DFC-D895-F75D-56017833F5F3}"/>
                </a:ext>
              </a:extLst>
            </p:cNvPr>
            <p:cNvGrpSpPr/>
            <p:nvPr/>
          </p:nvGrpSpPr>
          <p:grpSpPr>
            <a:xfrm>
              <a:off x="6527384" y="2798173"/>
              <a:ext cx="4626490" cy="6562634"/>
              <a:chOff x="6527384" y="2798173"/>
              <a:chExt cx="4626490" cy="6562634"/>
            </a:xfrm>
          </p:grpSpPr>
          <p:sp>
            <p:nvSpPr>
              <p:cNvPr id="6" name="원형: 비어 있음 5">
                <a:extLst>
                  <a:ext uri="{FF2B5EF4-FFF2-40B4-BE49-F238E27FC236}">
                    <a16:creationId xmlns:a16="http://schemas.microsoft.com/office/drawing/2014/main" id="{2C4DA2A2-8306-3A41-C031-772CCB91A36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201385">
                <a:off x="6833874" y="3919490"/>
                <a:ext cx="4320000" cy="4320000"/>
              </a:xfrm>
              <a:prstGeom prst="donut">
                <a:avLst>
                  <a:gd name="adj" fmla="val 7096"/>
                </a:avLst>
              </a:prstGeom>
              <a:solidFill>
                <a:srgbClr val="0000CC"/>
              </a:solidFill>
              <a:ln w="63500">
                <a:noFill/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320000"/>
                          <a:gd name="connsiteY0" fmla="*/ 2160000 h 4320000"/>
                          <a:gd name="connsiteX1" fmla="*/ 2160000 w 4320000"/>
                          <a:gd name="connsiteY1" fmla="*/ 0 h 4320000"/>
                          <a:gd name="connsiteX2" fmla="*/ 4320000 w 4320000"/>
                          <a:gd name="connsiteY2" fmla="*/ 2160000 h 4320000"/>
                          <a:gd name="connsiteX3" fmla="*/ 2160000 w 4320000"/>
                          <a:gd name="connsiteY3" fmla="*/ 4320000 h 4320000"/>
                          <a:gd name="connsiteX4" fmla="*/ 0 w 4320000"/>
                          <a:gd name="connsiteY4" fmla="*/ 2160000 h 4320000"/>
                          <a:gd name="connsiteX5" fmla="*/ 306547 w 4320000"/>
                          <a:gd name="connsiteY5" fmla="*/ 2160000 h 4320000"/>
                          <a:gd name="connsiteX6" fmla="*/ 2160000 w 4320000"/>
                          <a:gd name="connsiteY6" fmla="*/ 4013453 h 4320000"/>
                          <a:gd name="connsiteX7" fmla="*/ 4013453 w 4320000"/>
                          <a:gd name="connsiteY7" fmla="*/ 2160000 h 4320000"/>
                          <a:gd name="connsiteX8" fmla="*/ 2160000 w 4320000"/>
                          <a:gd name="connsiteY8" fmla="*/ 306547 h 4320000"/>
                          <a:gd name="connsiteX9" fmla="*/ 306547 w 4320000"/>
                          <a:gd name="connsiteY9" fmla="*/ 2160000 h 432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4320000" h="4320000" fill="none" extrusionOk="0">
                            <a:moveTo>
                              <a:pt x="0" y="2160000"/>
                            </a:moveTo>
                            <a:cubicBezTo>
                              <a:pt x="-136552" y="944979"/>
                              <a:pt x="1004322" y="30469"/>
                              <a:pt x="2160000" y="0"/>
                            </a:cubicBezTo>
                            <a:cubicBezTo>
                              <a:pt x="3432817" y="118912"/>
                              <a:pt x="4325679" y="1025884"/>
                              <a:pt x="4320000" y="2160000"/>
                            </a:cubicBezTo>
                            <a:cubicBezTo>
                              <a:pt x="4338315" y="3381146"/>
                              <a:pt x="3393073" y="4369166"/>
                              <a:pt x="2160000" y="4320000"/>
                            </a:cubicBezTo>
                            <a:cubicBezTo>
                              <a:pt x="1127067" y="4179910"/>
                              <a:pt x="28134" y="3220601"/>
                              <a:pt x="0" y="2160000"/>
                            </a:cubicBezTo>
                            <a:close/>
                            <a:moveTo>
                              <a:pt x="306547" y="2160000"/>
                            </a:moveTo>
                            <a:cubicBezTo>
                              <a:pt x="177148" y="3204883"/>
                              <a:pt x="1029865" y="3939969"/>
                              <a:pt x="2160000" y="4013453"/>
                            </a:cubicBezTo>
                            <a:cubicBezTo>
                              <a:pt x="3105815" y="4007929"/>
                              <a:pt x="3986536" y="3128765"/>
                              <a:pt x="4013453" y="2160000"/>
                            </a:cubicBezTo>
                            <a:cubicBezTo>
                              <a:pt x="4017039" y="1087858"/>
                              <a:pt x="3056488" y="380789"/>
                              <a:pt x="2160000" y="306547"/>
                            </a:cubicBezTo>
                            <a:cubicBezTo>
                              <a:pt x="1130058" y="317825"/>
                              <a:pt x="461106" y="1251215"/>
                              <a:pt x="306547" y="2160000"/>
                            </a:cubicBezTo>
                            <a:close/>
                          </a:path>
                          <a:path w="4320000" h="4320000" stroke="0" extrusionOk="0">
                            <a:moveTo>
                              <a:pt x="0" y="2160000"/>
                            </a:moveTo>
                            <a:cubicBezTo>
                              <a:pt x="-15824" y="957305"/>
                              <a:pt x="939740" y="10256"/>
                              <a:pt x="2160000" y="0"/>
                            </a:cubicBezTo>
                            <a:cubicBezTo>
                              <a:pt x="3412537" y="12548"/>
                              <a:pt x="4262431" y="968896"/>
                              <a:pt x="4320000" y="2160000"/>
                            </a:cubicBezTo>
                            <a:cubicBezTo>
                              <a:pt x="4187353" y="3482472"/>
                              <a:pt x="3324704" y="4476040"/>
                              <a:pt x="2160000" y="4320000"/>
                            </a:cubicBezTo>
                            <a:cubicBezTo>
                              <a:pt x="855093" y="4258738"/>
                              <a:pt x="118698" y="3409650"/>
                              <a:pt x="0" y="2160000"/>
                            </a:cubicBezTo>
                            <a:close/>
                            <a:moveTo>
                              <a:pt x="306547" y="2160000"/>
                            </a:moveTo>
                            <a:cubicBezTo>
                              <a:pt x="387117" y="3193192"/>
                              <a:pt x="1155388" y="3974305"/>
                              <a:pt x="2160000" y="4013453"/>
                            </a:cubicBezTo>
                            <a:cubicBezTo>
                              <a:pt x="3160813" y="4009958"/>
                              <a:pt x="3985836" y="3209635"/>
                              <a:pt x="4013453" y="2160000"/>
                            </a:cubicBezTo>
                            <a:cubicBezTo>
                              <a:pt x="4006082" y="1066075"/>
                              <a:pt x="3096101" y="428192"/>
                              <a:pt x="2160000" y="306547"/>
                            </a:cubicBezTo>
                            <a:cubicBezTo>
                              <a:pt x="1183921" y="333170"/>
                              <a:pt x="399658" y="1158753"/>
                              <a:pt x="306547" y="2160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C23A5992-4310-C8B0-05FC-4C09D90C2DF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201385">
                <a:off x="6787194" y="2798173"/>
                <a:ext cx="2520000" cy="252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42EE078-11A0-EABA-5CCA-A90CAF8E309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201385">
                <a:off x="6527384" y="6840807"/>
                <a:ext cx="2520000" cy="252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F9CB8A6-B73B-860F-ED18-E7D254CE7821}"/>
                </a:ext>
              </a:extLst>
            </p:cNvPr>
            <p:cNvSpPr>
              <a:spLocks noChangeAspect="1"/>
            </p:cNvSpPr>
            <p:nvPr/>
          </p:nvSpPr>
          <p:spPr>
            <a:xfrm rot="20201385">
              <a:off x="10186664" y="5310648"/>
              <a:ext cx="2520000" cy="252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A67FD83-8C31-4C11-A45F-4C2B57065AB3}"/>
              </a:ext>
            </a:extLst>
          </p:cNvPr>
          <p:cNvSpPr txBox="1"/>
          <p:nvPr/>
        </p:nvSpPr>
        <p:spPr>
          <a:xfrm>
            <a:off x="6806903" y="3553970"/>
            <a:ext cx="220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사용자 관점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7FC68C-E17B-3C2C-BC1A-DACD0739C8D5}"/>
              </a:ext>
            </a:extLst>
          </p:cNvPr>
          <p:cNvSpPr txBox="1"/>
          <p:nvPr/>
        </p:nvSpPr>
        <p:spPr>
          <a:xfrm>
            <a:off x="10337048" y="5810779"/>
            <a:ext cx="220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비즈니스</a:t>
            </a:r>
            <a:endParaRPr lang="en-US" altLang="ko-KR" sz="36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36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관점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5AE71-B142-3D9A-8FD7-40067BFA0B65}"/>
              </a:ext>
            </a:extLst>
          </p:cNvPr>
          <p:cNvSpPr txBox="1"/>
          <p:nvPr/>
        </p:nvSpPr>
        <p:spPr>
          <a:xfrm>
            <a:off x="6766113" y="7499798"/>
            <a:ext cx="220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사회적</a:t>
            </a:r>
            <a:endParaRPr lang="en-US" altLang="ko-KR" sz="36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36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관점</a:t>
            </a:r>
          </a:p>
        </p:txBody>
      </p:sp>
      <p:sp>
        <p:nvSpPr>
          <p:cNvPr id="14" name="설명선: 굽은 선 13">
            <a:extLst>
              <a:ext uri="{FF2B5EF4-FFF2-40B4-BE49-F238E27FC236}">
                <a16:creationId xmlns:a16="http://schemas.microsoft.com/office/drawing/2014/main" id="{55004BF5-CB3A-588E-D041-9174E85850C3}"/>
              </a:ext>
            </a:extLst>
          </p:cNvPr>
          <p:cNvSpPr/>
          <p:nvPr/>
        </p:nvSpPr>
        <p:spPr>
          <a:xfrm>
            <a:off x="10479888" y="1292419"/>
            <a:ext cx="6688015" cy="2756770"/>
          </a:xfrm>
          <a:prstGeom prst="borderCallout2">
            <a:avLst>
              <a:gd name="adj1" fmla="val 18750"/>
              <a:gd name="adj2" fmla="val 348"/>
              <a:gd name="adj3" fmla="val 18750"/>
              <a:gd name="adj4" fmla="val -16667"/>
              <a:gd name="adj5" fmla="val 76417"/>
              <a:gd name="adj6" fmla="val -43075"/>
            </a:avLst>
          </a:prstGeom>
          <a:solidFill>
            <a:schemeClr val="tx2">
              <a:lumMod val="20000"/>
              <a:lumOff val="80000"/>
            </a:schemeClr>
          </a:solidFill>
          <a:ln w="1397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시간 절약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개별 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금융사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 방문 없이 통합 비교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Hakgyoansim Chulseokbu TTF L" panose="020B0600000101010101" charset="-127"/>
              <a:ea typeface="Hakgyoansim Chulseokbu TTF L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정확한 선택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: AI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기반 개인 맞춤 추천으로 최적 상품 선택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Hakgyoansim Chulseokbu TTF L" panose="020B0600000101010101" charset="-127"/>
              <a:ea typeface="Hakgyoansim Chulseokbu TTF L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편의성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: 24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시간 언제든 상담 가능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Hakgyoansim Chulseokbu TTF L" panose="020B0600000101010101" charset="-127"/>
              <a:ea typeface="Hakgyoansim Chulseokbu TTF L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신뢰성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공신력 있는 데이터 기반 정보 제공</a:t>
            </a:r>
          </a:p>
        </p:txBody>
      </p:sp>
      <p:sp>
        <p:nvSpPr>
          <p:cNvPr id="16" name="설명선: 굽은 선 15">
            <a:extLst>
              <a:ext uri="{FF2B5EF4-FFF2-40B4-BE49-F238E27FC236}">
                <a16:creationId xmlns:a16="http://schemas.microsoft.com/office/drawing/2014/main" id="{0B75FCC5-8F92-43A9-5AE5-20200BA6B873}"/>
              </a:ext>
            </a:extLst>
          </p:cNvPr>
          <p:cNvSpPr/>
          <p:nvPr/>
        </p:nvSpPr>
        <p:spPr>
          <a:xfrm flipH="1">
            <a:off x="11658600" y="6934984"/>
            <a:ext cx="6493652" cy="2930570"/>
          </a:xfrm>
          <a:prstGeom prst="borderCallout2">
            <a:avLst>
              <a:gd name="adj1" fmla="val -186"/>
              <a:gd name="adj2" fmla="val 51663"/>
              <a:gd name="adj3" fmla="val -47433"/>
              <a:gd name="adj4" fmla="val 65700"/>
              <a:gd name="adj5" fmla="val -46477"/>
              <a:gd name="adj6" fmla="val 96881"/>
            </a:avLst>
          </a:prstGeom>
          <a:solidFill>
            <a:schemeClr val="tx2">
              <a:lumMod val="20000"/>
              <a:lumOff val="80000"/>
            </a:schemeClr>
          </a:solidFill>
          <a:ln w="1397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운영 효율성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: AI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자동화로 상담 비용 절감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Hakgyoansim Chulseokbu TTF L" panose="020B0600000101010101" charset="-127"/>
              <a:ea typeface="Hakgyoansim Chulseokbu TTF L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고객 만족도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개인화 서비스로 만족도 향상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Hakgyoansim Chulseokbu TTF L" panose="020B0600000101010101" charset="-127"/>
              <a:ea typeface="Hakgyoansim Chulseokbu TTF L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데이터 활용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고객 행동 패턴 분석을 통한 서비스 개선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Hakgyoansim Chulseokbu TTF L" panose="020B0600000101010101" charset="-127"/>
              <a:ea typeface="Hakgyoansim Chulseokbu TTF L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확장성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플랫폼 기반으로 다양한 금융 서비스 확장 가능</a:t>
            </a:r>
          </a:p>
        </p:txBody>
      </p:sp>
      <p:sp>
        <p:nvSpPr>
          <p:cNvPr id="15" name="설명선: 굽은 선 14">
            <a:extLst>
              <a:ext uri="{FF2B5EF4-FFF2-40B4-BE49-F238E27FC236}">
                <a16:creationId xmlns:a16="http://schemas.microsoft.com/office/drawing/2014/main" id="{23CF3773-9F8F-0C65-662F-0DFEEA221D02}"/>
              </a:ext>
            </a:extLst>
          </p:cNvPr>
          <p:cNvSpPr/>
          <p:nvPr/>
        </p:nvSpPr>
        <p:spPr>
          <a:xfrm>
            <a:off x="381000" y="4076700"/>
            <a:ext cx="5496015" cy="2756770"/>
          </a:xfrm>
          <a:prstGeom prst="borderCallout2">
            <a:avLst>
              <a:gd name="adj1" fmla="val 101140"/>
              <a:gd name="adj2" fmla="val 77582"/>
              <a:gd name="adj3" fmla="val 162481"/>
              <a:gd name="adj4" fmla="val 81523"/>
              <a:gd name="adj5" fmla="val 163099"/>
              <a:gd name="adj6" fmla="val 126748"/>
            </a:avLst>
          </a:prstGeom>
          <a:solidFill>
            <a:schemeClr val="tx2">
              <a:lumMod val="20000"/>
              <a:lumOff val="80000"/>
            </a:schemeClr>
          </a:solidFill>
          <a:ln w="1397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금융 접근성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금융 전문 지식이 없어도 쉬운 상품 선택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Hakgyoansim Chulseokbu TTF L" panose="020B0600000101010101" charset="-127"/>
              <a:ea typeface="Hakgyoansim Chulseokbu TTF L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정보 격차 해소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: AI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상담으로 전문가 수준의 조언 제공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Hakgyoansim Chulseokbu TTF L" panose="020B0600000101010101" charset="-127"/>
              <a:ea typeface="Hakgyoansim Chulseokbu TTF L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rgbClr val="FF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금융 교육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akgyoansim Chulseokbu TTF L" panose="020B0600000101010101" charset="-127"/>
                <a:ea typeface="Hakgyoansim Chulseokbu TTF L" panose="020B0600000101010101" charset="-127"/>
              </a:rPr>
              <a:t>상담 과정에서 자연스러운 금융 지식 습득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A7C14CDD-E03C-B9FA-A0D1-1B05FAAAB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8" name="TextBox 16">
            <a:extLst>
              <a:ext uri="{FF2B5EF4-FFF2-40B4-BE49-F238E27FC236}">
                <a16:creationId xmlns:a16="http://schemas.microsoft.com/office/drawing/2014/main" id="{49BEFD3D-7655-20A2-4BF7-2602BC4DCB42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sp>
        <p:nvSpPr>
          <p:cNvPr id="17" name="TextBox 37">
            <a:extLst>
              <a:ext uri="{FF2B5EF4-FFF2-40B4-BE49-F238E27FC236}">
                <a16:creationId xmlns:a16="http://schemas.microsoft.com/office/drawing/2014/main" id="{65B57D3D-E62C-2624-ABB3-7FA727C0393C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3111700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BD5977-D69B-6476-259B-CE0276E17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2739DCE-B91E-E463-FAF0-E756E48A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D47865-6E1F-5CFB-8403-B55331F38C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38200" y="6489700"/>
            <a:ext cx="2705100" cy="270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6A6B1C9-2998-3225-E060-163567CFC8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58800" y="5918200"/>
            <a:ext cx="571500" cy="57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C1DB793-85B1-DF89-FFD4-1622E174C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500" y="5626100"/>
            <a:ext cx="609600" cy="609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A7AEF09-0CB7-2EC7-E561-522DE1FF7CC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5400000">
            <a:off x="14770100" y="6616700"/>
            <a:ext cx="3454400" cy="1473200"/>
          </a:xfrm>
          <a:prstGeom prst="rect">
            <a:avLst/>
          </a:prstGeom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81F6061D-EEC4-5BF3-17F1-F725EC40ED43}"/>
              </a:ext>
            </a:extLst>
          </p:cNvPr>
          <p:cNvSpPr txBox="1"/>
          <p:nvPr/>
        </p:nvSpPr>
        <p:spPr>
          <a:xfrm>
            <a:off x="8128000" y="15494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379735B-085F-2174-9124-31B9BED04EA1}"/>
              </a:ext>
            </a:extLst>
          </p:cNvPr>
          <p:cNvSpPr txBox="1"/>
          <p:nvPr/>
        </p:nvSpPr>
        <p:spPr>
          <a:xfrm>
            <a:off x="4533900" y="2578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프로젝트 한계점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4" name="Picture 9">
            <a:extLst>
              <a:ext uri="{FF2B5EF4-FFF2-40B4-BE49-F238E27FC236}">
                <a16:creationId xmlns:a16="http://schemas.microsoft.com/office/drawing/2014/main" id="{842FADC9-2ACE-A17C-6E41-AD46F8CB47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FBA8774C-A27C-9806-527C-2BC1AF0C7423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Part2-1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4875115D-4156-EE9E-1A8C-69F6ADA3AF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4879838"/>
              </p:ext>
            </p:extLst>
          </p:nvPr>
        </p:nvGraphicFramePr>
        <p:xfrm>
          <a:off x="3048000" y="4660900"/>
          <a:ext cx="13106400" cy="345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extBox 37">
            <a:extLst>
              <a:ext uri="{FF2B5EF4-FFF2-40B4-BE49-F238E27FC236}">
                <a16:creationId xmlns:a16="http://schemas.microsoft.com/office/drawing/2014/main" id="{D71C2680-C965-7857-6284-4A7933A868B3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2901827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0E0828-C6E2-FBBA-FF23-D00CCB0B9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E0BFE38-6905-6413-78E0-065A1E87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D676870-4A3B-A9D2-647A-507652A28D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38200" y="6489700"/>
            <a:ext cx="2705100" cy="270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331DF75-BBE5-D2F9-0E3D-74896E7D8A5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58800" y="5918200"/>
            <a:ext cx="571500" cy="57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9E90C95-03D4-98A4-2799-95E99FC3C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500" y="5626100"/>
            <a:ext cx="609600" cy="609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0C42F5B-5FCD-7455-745C-D78D231068A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5400000">
            <a:off x="14770100" y="6616700"/>
            <a:ext cx="3454400" cy="1473200"/>
          </a:xfrm>
          <a:prstGeom prst="rect">
            <a:avLst/>
          </a:prstGeom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FC8BB276-B4F1-ADCB-81E4-97C772FA050F}"/>
              </a:ext>
            </a:extLst>
          </p:cNvPr>
          <p:cNvSpPr txBox="1"/>
          <p:nvPr/>
        </p:nvSpPr>
        <p:spPr>
          <a:xfrm>
            <a:off x="8128000" y="11049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62B65C7-4485-E11D-2EC9-EE6A9C14EAB2}"/>
              </a:ext>
            </a:extLst>
          </p:cNvPr>
          <p:cNvSpPr txBox="1"/>
          <p:nvPr/>
        </p:nvSpPr>
        <p:spPr>
          <a:xfrm>
            <a:off x="4533900" y="21336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향후 개선 방향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4" name="Picture 9">
            <a:extLst>
              <a:ext uri="{FF2B5EF4-FFF2-40B4-BE49-F238E27FC236}">
                <a16:creationId xmlns:a16="http://schemas.microsoft.com/office/drawing/2014/main" id="{0E107E43-48F3-85D7-8F2A-D5216F219F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D4E52D7D-C5C7-DC73-9AC5-521DDB4985BD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Part2-2</a:t>
            </a: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392ED7D0-2645-6F23-E5E6-8748D68B3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8305" y="3651250"/>
            <a:ext cx="14541095" cy="5454650"/>
          </a:xfrm>
          <a:prstGeom prst="rect">
            <a:avLst/>
          </a:prstGeom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id="{7DDCCE1F-FD8E-F619-C808-E2345502E8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4500" y="6972300"/>
            <a:ext cx="3429000" cy="25400"/>
          </a:xfrm>
          <a:prstGeom prst="rect">
            <a:avLst/>
          </a:prstGeom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CD19CC4D-C81B-8366-6886-3BC69B7FE1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4900" y="6972300"/>
            <a:ext cx="3429000" cy="25400"/>
          </a:xfrm>
          <a:prstGeom prst="rect">
            <a:avLst/>
          </a:prstGeom>
        </p:spPr>
      </p:pic>
      <p:pic>
        <p:nvPicPr>
          <p:cNvPr id="28" name="Picture 13">
            <a:extLst>
              <a:ext uri="{FF2B5EF4-FFF2-40B4-BE49-F238E27FC236}">
                <a16:creationId xmlns:a16="http://schemas.microsoft.com/office/drawing/2014/main" id="{6A829D6F-135D-E167-0010-7735087CAD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3100" y="6972300"/>
            <a:ext cx="3429000" cy="25400"/>
          </a:xfrm>
          <a:prstGeom prst="rect">
            <a:avLst/>
          </a:prstGeom>
        </p:spPr>
      </p:pic>
      <p:sp>
        <p:nvSpPr>
          <p:cNvPr id="29" name="TextBox 14">
            <a:extLst>
              <a:ext uri="{FF2B5EF4-FFF2-40B4-BE49-F238E27FC236}">
                <a16:creationId xmlns:a16="http://schemas.microsoft.com/office/drawing/2014/main" id="{071B1575-F1FE-BA55-35C1-4DBFAABC7429}"/>
              </a:ext>
            </a:extLst>
          </p:cNvPr>
          <p:cNvSpPr txBox="1"/>
          <p:nvPr/>
        </p:nvSpPr>
        <p:spPr>
          <a:xfrm>
            <a:off x="2362200" y="6134100"/>
            <a:ext cx="4699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ko-KR" altLang="en-US" sz="3600" b="0" i="0" u="none" strike="noStrike" dirty="0">
                <a:solidFill>
                  <a:srgbClr val="000000"/>
                </a:solidFill>
                <a:ea typeface="Hakgyoansim Chulseokbu TTF B"/>
              </a:rPr>
              <a:t>현재 기능의 성능 향상 및 데이터 확장</a:t>
            </a:r>
            <a:endParaRPr lang="ko-KR" sz="3600" b="0" i="0" u="none" strike="noStrike" dirty="0">
              <a:solidFill>
                <a:srgbClr val="000000"/>
              </a:solidFill>
              <a:ea typeface="Hakgyoansim Chulseokbu TTF B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95A0E7D1-A499-C9D2-5860-D792DDF2456D}"/>
              </a:ext>
            </a:extLst>
          </p:cNvPr>
          <p:cNvSpPr txBox="1"/>
          <p:nvPr/>
        </p:nvSpPr>
        <p:spPr>
          <a:xfrm>
            <a:off x="7454900" y="6169959"/>
            <a:ext cx="3594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ko-KR" altLang="en-US" sz="3600" b="0" i="0" u="none" strike="noStrike" dirty="0">
                <a:solidFill>
                  <a:srgbClr val="FFFFFF"/>
                </a:solidFill>
                <a:ea typeface="Hakgyoansim Chulseokbu TTF B"/>
              </a:rPr>
              <a:t>개인화 심화 및</a:t>
            </a:r>
            <a:endParaRPr lang="en-US" altLang="ko-KR" sz="3600" b="0" i="0" u="none" strike="noStrike" dirty="0">
              <a:solidFill>
                <a:srgbClr val="FFFFFF"/>
              </a:solidFill>
              <a:ea typeface="Hakgyoansim Chulseokbu TTF B"/>
            </a:endParaRPr>
          </a:p>
          <a:p>
            <a:pPr lvl="0" algn="ctr"/>
            <a:r>
              <a:rPr lang="ko-KR" altLang="en-US" sz="3600" dirty="0">
                <a:solidFill>
                  <a:srgbClr val="FFFFFF"/>
                </a:solidFill>
                <a:ea typeface="Hakgyoansim Chulseokbu TTF B"/>
              </a:rPr>
              <a:t>소셜 기능 추가</a:t>
            </a:r>
            <a:endParaRPr lang="ko-KR" sz="36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CA813BF4-A530-E344-273A-AFCA12B6A6C5}"/>
              </a:ext>
            </a:extLst>
          </p:cNvPr>
          <p:cNvSpPr txBox="1"/>
          <p:nvPr/>
        </p:nvSpPr>
        <p:spPr>
          <a:xfrm>
            <a:off x="11811000" y="6134100"/>
            <a:ext cx="4267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ko-KR" altLang="en-US" sz="3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완전 자동화된 </a:t>
            </a:r>
            <a:r>
              <a:rPr lang="en-US" altLang="ko-KR" sz="3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AI 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3600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금융 플랫폼 구축</a:t>
            </a:r>
            <a:endParaRPr lang="ko-KR" altLang="en-US" sz="3600" b="0" i="0" u="none" strike="noStrike" dirty="0">
              <a:solidFill>
                <a:srgbClr val="FFFFFF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113DFCC8-BC5E-576F-14BC-E9AB779DBF1C}"/>
              </a:ext>
            </a:extLst>
          </p:cNvPr>
          <p:cNvSpPr txBox="1"/>
          <p:nvPr/>
        </p:nvSpPr>
        <p:spPr>
          <a:xfrm>
            <a:off x="2692400" y="7264400"/>
            <a:ext cx="401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600" dirty="0">
                <a:solidFill>
                  <a:srgbClr val="525252"/>
                </a:solidFill>
                <a:ea typeface="Pretendard Light"/>
              </a:rPr>
              <a:t>더 다양한 금융상품 데이터 추가</a:t>
            </a:r>
            <a:r>
              <a:rPr lang="en-US" altLang="ko-KR" sz="2600" dirty="0">
                <a:solidFill>
                  <a:srgbClr val="525252"/>
                </a:solidFill>
                <a:ea typeface="Pretendard Light"/>
              </a:rPr>
              <a:t>,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2600" dirty="0" err="1">
                <a:solidFill>
                  <a:srgbClr val="525252"/>
                </a:solidFill>
                <a:ea typeface="Pretendard Light"/>
              </a:rPr>
              <a:t>챗봇</a:t>
            </a:r>
            <a:r>
              <a:rPr lang="ko-KR" altLang="en-US" sz="2600" dirty="0">
                <a:solidFill>
                  <a:srgbClr val="525252"/>
                </a:solidFill>
                <a:ea typeface="Pretendard Light"/>
              </a:rPr>
              <a:t> 응답 정확도 개선</a:t>
            </a:r>
            <a:endParaRPr lang="en-US" altLang="ko-KR" sz="2600" dirty="0">
              <a:solidFill>
                <a:srgbClr val="525252"/>
              </a:solidFill>
              <a:ea typeface="Pretendard Light"/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D123CA9A-CBAB-563C-3FE8-B9CDCAE96FF7}"/>
              </a:ext>
            </a:extLst>
          </p:cNvPr>
          <p:cNvSpPr txBox="1"/>
          <p:nvPr/>
        </p:nvSpPr>
        <p:spPr>
          <a:xfrm>
            <a:off x="7562850" y="7486650"/>
            <a:ext cx="3378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600" b="0" i="0" u="none" strike="noStrike" dirty="0">
                <a:solidFill>
                  <a:srgbClr val="FFFFFF"/>
                </a:solidFill>
                <a:ea typeface="Pretendard Light"/>
              </a:rPr>
              <a:t>포트폴리오 관리 기능 추가 및 커뮤니티 기반 정보 공유 플랫폼 구축</a:t>
            </a:r>
            <a:endParaRPr lang="en-US" sz="26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E91FB82B-E0D2-8B11-0B48-D2F60BE66C2E}"/>
              </a:ext>
            </a:extLst>
          </p:cNvPr>
          <p:cNvSpPr txBox="1"/>
          <p:nvPr/>
        </p:nvSpPr>
        <p:spPr>
          <a:xfrm>
            <a:off x="12319000" y="72771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600" b="0" i="0" u="none" strike="noStrike" dirty="0">
                <a:solidFill>
                  <a:srgbClr val="FFFFFF"/>
                </a:solidFill>
                <a:ea typeface="Pretendard Light"/>
              </a:rPr>
              <a:t>실시간 시장 분석 및 알림 서비스</a:t>
            </a:r>
            <a:endParaRPr lang="en-US" sz="26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F78978AB-032D-7118-29F5-137786FDE3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4996" y="3972224"/>
            <a:ext cx="2142004" cy="2142004"/>
          </a:xfrm>
          <a:prstGeom prst="rect">
            <a:avLst/>
          </a:prstGeom>
        </p:spPr>
      </p:pic>
      <p:pic>
        <p:nvPicPr>
          <p:cNvPr id="36" name="그래픽 35" descr="전구 및 기어  단색으로 채워진">
            <a:extLst>
              <a:ext uri="{FF2B5EF4-FFF2-40B4-BE49-F238E27FC236}">
                <a16:creationId xmlns:a16="http://schemas.microsoft.com/office/drawing/2014/main" id="{BDB451C8-FA33-761C-04E9-6E8E8B691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954000" y="4027870"/>
            <a:ext cx="1725230" cy="1725230"/>
          </a:xfrm>
          <a:prstGeom prst="rect">
            <a:avLst/>
          </a:prstGeom>
        </p:spPr>
      </p:pic>
      <p:pic>
        <p:nvPicPr>
          <p:cNvPr id="37" name="그래픽 36" descr="자막 단색으로 채워진">
            <a:extLst>
              <a:ext uri="{FF2B5EF4-FFF2-40B4-BE49-F238E27FC236}">
                <a16:creationId xmlns:a16="http://schemas.microsoft.com/office/drawing/2014/main" id="{69EF6D59-5CEC-966C-3C68-49A472C0F7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78635" y="3848100"/>
            <a:ext cx="2266130" cy="2266128"/>
          </a:xfrm>
          <a:prstGeom prst="rect">
            <a:avLst/>
          </a:prstGeom>
        </p:spPr>
      </p:pic>
      <p:sp>
        <p:nvSpPr>
          <p:cNvPr id="6" name="TextBox 37">
            <a:extLst>
              <a:ext uri="{FF2B5EF4-FFF2-40B4-BE49-F238E27FC236}">
                <a16:creationId xmlns:a16="http://schemas.microsoft.com/office/drawing/2014/main" id="{14F779B1-7006-4D3B-3C49-2B4C854EA41C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1486489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3721100"/>
            <a:ext cx="140970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400" b="0" i="0" u="none" strike="noStrike" spc="-200">
                <a:solidFill>
                  <a:srgbClr val="FFFFFF"/>
                </a:solidFill>
                <a:latin typeface="Hakgyoansim Chulseokbu TTF B"/>
              </a:rPr>
              <a:t>THANK YOU!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86400" y="3022600"/>
            <a:ext cx="7137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4000" b="0" i="0" u="none" strike="noStrike" dirty="0" err="1">
                <a:solidFill>
                  <a:srgbClr val="FFFFFF"/>
                </a:solidFill>
                <a:ea typeface="Hakgyoansim Chulseokbu TTF L"/>
              </a:rPr>
              <a:t>경청</a:t>
            </a:r>
            <a:r>
              <a:rPr lang="ko-KR" sz="4000" b="0" i="0" u="none" strike="noStrike" dirty="0" err="1">
                <a:solidFill>
                  <a:srgbClr val="FFFFFF"/>
                </a:solidFill>
                <a:ea typeface="Hakgyoansim Chulseokbu TTF L"/>
              </a:rPr>
              <a:t>해주셔서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Chulseokbu TTF L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Chulseokbu TTF L"/>
              </a:rPr>
              <a:t>감사합니다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Chulseokbu TTF L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11200" y="5168900"/>
            <a:ext cx="2667000" cy="266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082800" y="5753100"/>
            <a:ext cx="4165600" cy="416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6243300" y="3136900"/>
            <a:ext cx="2044700" cy="408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723900" y="4279900"/>
            <a:ext cx="393700" cy="39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41000"/>
          </a:blip>
          <a:stretch>
            <a:fillRect/>
          </a:stretch>
        </p:blipFill>
        <p:spPr>
          <a:xfrm rot="5400000">
            <a:off x="16459200" y="2070100"/>
            <a:ext cx="2552700" cy="1092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 dirty="0">
                <a:solidFill>
                  <a:srgbClr val="FFFFFF"/>
                </a:solidFill>
                <a:latin typeface="Pretendard SemiBold"/>
              </a:rPr>
              <a:t>CODEDOC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86500" y="6489700"/>
            <a:ext cx="5753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400" dirty="0">
                <a:solidFill>
                  <a:srgbClr val="FFFFFF"/>
                </a:solidFill>
                <a:latin typeface="Pretendard Medium"/>
              </a:rPr>
              <a:t>CODEDOC  </a:t>
            </a:r>
            <a:r>
              <a:rPr lang="en-US" sz="2400" dirty="0">
                <a:solidFill>
                  <a:srgbClr val="FFFFFF"/>
                </a:solidFill>
                <a:latin typeface="Pretendard Medium"/>
                <a:hlinkClick r:id="rId8"/>
              </a:rPr>
              <a:t>http://3.39.48.77:8000</a:t>
            </a:r>
            <a:endParaRPr lang="en-US" sz="2400" b="0" i="0" u="none" strike="noStrike" dirty="0">
              <a:solidFill>
                <a:srgbClr val="FFFFFF"/>
              </a:solidFill>
              <a:latin typeface="Pretendard Medium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00" y="6362700"/>
            <a:ext cx="6096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8200" y="6413500"/>
            <a:ext cx="4953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9B5DA3-98E3-EFAB-9527-A21D0F453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8280BAF-01B0-16E9-D8E3-8F4F6E46C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6149509-C600-06E4-03BB-4E20A8E84514}"/>
              </a:ext>
            </a:extLst>
          </p:cNvPr>
          <p:cNvSpPr txBox="1"/>
          <p:nvPr/>
        </p:nvSpPr>
        <p:spPr>
          <a:xfrm>
            <a:off x="1168400" y="14097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1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CA16A67-77A9-9591-9DB0-D29F1B1616CF}"/>
              </a:ext>
            </a:extLst>
          </p:cNvPr>
          <p:cNvSpPr txBox="1"/>
          <p:nvPr/>
        </p:nvSpPr>
        <p:spPr>
          <a:xfrm>
            <a:off x="1168400" y="23749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프로젝트 목표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30EE3555-74E9-2180-98DA-D270D8C7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3CC76634-5A02-365D-FD2B-B8FBD482192C}"/>
              </a:ext>
            </a:extLst>
          </p:cNvPr>
          <p:cNvSpPr txBox="1"/>
          <p:nvPr/>
        </p:nvSpPr>
        <p:spPr>
          <a:xfrm>
            <a:off x="16383000" y="508000"/>
            <a:ext cx="129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Part1-2</a:t>
            </a:r>
          </a:p>
        </p:txBody>
      </p:sp>
      <p:sp>
        <p:nvSpPr>
          <p:cNvPr id="2" name="L 도형 1">
            <a:extLst>
              <a:ext uri="{FF2B5EF4-FFF2-40B4-BE49-F238E27FC236}">
                <a16:creationId xmlns:a16="http://schemas.microsoft.com/office/drawing/2014/main" id="{E703B05A-8600-8A85-4E09-4B666C6CF67B}"/>
              </a:ext>
            </a:extLst>
          </p:cNvPr>
          <p:cNvSpPr/>
          <p:nvPr/>
        </p:nvSpPr>
        <p:spPr>
          <a:xfrm rot="10800000">
            <a:off x="14173200" y="387477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L 도형 4">
            <a:extLst>
              <a:ext uri="{FF2B5EF4-FFF2-40B4-BE49-F238E27FC236}">
                <a16:creationId xmlns:a16="http://schemas.microsoft.com/office/drawing/2014/main" id="{8A73F54D-691E-AC32-EF91-42EB16A8A0B5}"/>
              </a:ext>
            </a:extLst>
          </p:cNvPr>
          <p:cNvSpPr/>
          <p:nvPr/>
        </p:nvSpPr>
        <p:spPr>
          <a:xfrm>
            <a:off x="2819400" y="651510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473D1-E003-85B3-0671-9CD428B7DF1C}"/>
              </a:ext>
            </a:extLst>
          </p:cNvPr>
          <p:cNvSpPr txBox="1"/>
          <p:nvPr/>
        </p:nvSpPr>
        <p:spPr>
          <a:xfrm>
            <a:off x="3581400" y="4533900"/>
            <a:ext cx="1112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개인 맞춤형 </a:t>
            </a:r>
            <a:r>
              <a:rPr lang="en-US" altLang="ko-KR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AI</a:t>
            </a:r>
            <a:r>
              <a:rPr lang="ko-KR" altLang="en-US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금융 상담 플랫폼 구축을 통한 최적의</a:t>
            </a:r>
            <a:r>
              <a:rPr lang="ko-KR" altLang="en-US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금융상품 추천</a:t>
            </a:r>
            <a:r>
              <a:rPr lang="ko-KR" altLang="en-US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및 </a:t>
            </a:r>
            <a:r>
              <a:rPr lang="ko-KR" altLang="en-US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금융정보 서비스 </a:t>
            </a:r>
            <a:r>
              <a:rPr lang="ko-KR" altLang="en-US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제공</a:t>
            </a:r>
          </a:p>
        </p:txBody>
      </p:sp>
      <p:sp>
        <p:nvSpPr>
          <p:cNvPr id="4" name="TextBox 37">
            <a:extLst>
              <a:ext uri="{FF2B5EF4-FFF2-40B4-BE49-F238E27FC236}">
                <a16:creationId xmlns:a16="http://schemas.microsoft.com/office/drawing/2014/main" id="{3551C0BB-2F54-AB56-B1DE-B4A013E52581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33464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480DDBB2-50A1-FE53-BE87-F077ADA6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71714"/>
            <a:ext cx="1718129" cy="63500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C287F65F-6711-07C2-CDFA-A5C5122E6CB7}"/>
              </a:ext>
            </a:extLst>
          </p:cNvPr>
          <p:cNvSpPr txBox="1"/>
          <p:nvPr/>
        </p:nvSpPr>
        <p:spPr>
          <a:xfrm>
            <a:off x="16154401" y="444500"/>
            <a:ext cx="1718128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Part2-1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04B89268-E7FD-1068-4734-4437C213CB76}"/>
              </a:ext>
            </a:extLst>
          </p:cNvPr>
          <p:cNvSpPr txBox="1"/>
          <p:nvPr/>
        </p:nvSpPr>
        <p:spPr>
          <a:xfrm>
            <a:off x="8128000" y="902970"/>
            <a:ext cx="2032000" cy="11734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2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5DD0F71B-2E9A-B79C-1F1A-5362FC978587}"/>
              </a:ext>
            </a:extLst>
          </p:cNvPr>
          <p:cNvSpPr txBox="1"/>
          <p:nvPr/>
        </p:nvSpPr>
        <p:spPr>
          <a:xfrm>
            <a:off x="4533900" y="1925320"/>
            <a:ext cx="9220200" cy="13131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업무분장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8B555964-F059-068C-F914-90EEF174F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275226"/>
              </p:ext>
            </p:extLst>
          </p:nvPr>
        </p:nvGraphicFramePr>
        <p:xfrm>
          <a:off x="6350" y="3856239"/>
          <a:ext cx="18281652" cy="4933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413">
                  <a:extLst>
                    <a:ext uri="{9D8B030D-6E8A-4147-A177-3AD203B41FA5}">
                      <a16:colId xmlns:a16="http://schemas.microsoft.com/office/drawing/2014/main" val="3008722212"/>
                    </a:ext>
                  </a:extLst>
                </a:gridCol>
                <a:gridCol w="4570413">
                  <a:extLst>
                    <a:ext uri="{9D8B030D-6E8A-4147-A177-3AD203B41FA5}">
                      <a16:colId xmlns:a16="http://schemas.microsoft.com/office/drawing/2014/main" val="392950906"/>
                    </a:ext>
                  </a:extLst>
                </a:gridCol>
                <a:gridCol w="4570413">
                  <a:extLst>
                    <a:ext uri="{9D8B030D-6E8A-4147-A177-3AD203B41FA5}">
                      <a16:colId xmlns:a16="http://schemas.microsoft.com/office/drawing/2014/main" val="3176481245"/>
                    </a:ext>
                  </a:extLst>
                </a:gridCol>
                <a:gridCol w="4570413">
                  <a:extLst>
                    <a:ext uri="{9D8B030D-6E8A-4147-A177-3AD203B41FA5}">
                      <a16:colId xmlns:a16="http://schemas.microsoft.com/office/drawing/2014/main" val="1658850398"/>
                    </a:ext>
                  </a:extLst>
                </a:gridCol>
              </a:tblGrid>
              <a:tr h="834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심재성</a:t>
                      </a: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김영신</a:t>
                      </a: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박광수</a:t>
                      </a: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 err="1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정서희</a:t>
                      </a:r>
                      <a:endParaRPr lang="ko-KR" altLang="en-US" sz="35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37130"/>
                  </a:ext>
                </a:extLst>
              </a:tr>
              <a:tr h="4099963"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4074253774"/>
                  </a:ext>
                </a:extLst>
              </a:tr>
            </a:tbl>
          </a:graphicData>
        </a:graphic>
      </p:graphicFrame>
      <p:pic>
        <p:nvPicPr>
          <p:cNvPr id="33" name="그래픽 32" descr="확인 표시 단색으로 채워진">
            <a:extLst>
              <a:ext uri="{FF2B5EF4-FFF2-40B4-BE49-F238E27FC236}">
                <a16:creationId xmlns:a16="http://schemas.microsoft.com/office/drawing/2014/main" id="{70258DC1-493D-E670-247A-F82E0DFFE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2286" y="4980245"/>
            <a:ext cx="533400" cy="533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15DB1A-47F3-20FA-A2E5-A8DF0D867E48}"/>
              </a:ext>
            </a:extLst>
          </p:cNvPr>
          <p:cNvSpPr txBox="1"/>
          <p:nvPr/>
        </p:nvSpPr>
        <p:spPr>
          <a:xfrm>
            <a:off x="5486400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일정관리</a:t>
            </a:r>
          </a:p>
        </p:txBody>
      </p:sp>
      <p:pic>
        <p:nvPicPr>
          <p:cNvPr id="35" name="그래픽 34" descr="확인 표시 단색으로 채워진">
            <a:extLst>
              <a:ext uri="{FF2B5EF4-FFF2-40B4-BE49-F238E27FC236}">
                <a16:creationId xmlns:a16="http://schemas.microsoft.com/office/drawing/2014/main" id="{BD583027-ADA5-6EF2-FCCC-51CFB8102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400" y="4980245"/>
            <a:ext cx="533400" cy="533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DDF3AED-E91F-7C2E-89B8-DB80B1E17E0C}"/>
              </a:ext>
            </a:extLst>
          </p:cNvPr>
          <p:cNvSpPr txBox="1"/>
          <p:nvPr/>
        </p:nvSpPr>
        <p:spPr>
          <a:xfrm>
            <a:off x="9920514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작업일지 관리</a:t>
            </a:r>
          </a:p>
        </p:txBody>
      </p:sp>
      <p:pic>
        <p:nvPicPr>
          <p:cNvPr id="37" name="그래픽 36" descr="확인 표시 단색으로 채워진">
            <a:extLst>
              <a:ext uri="{FF2B5EF4-FFF2-40B4-BE49-F238E27FC236}">
                <a16:creationId xmlns:a16="http://schemas.microsoft.com/office/drawing/2014/main" id="{304684CD-203C-FAF4-D079-FBC02908D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65465" y="4980245"/>
            <a:ext cx="533400" cy="533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047A62D-FA3E-7BCF-71A3-59BBCBD6DA2B}"/>
              </a:ext>
            </a:extLst>
          </p:cNvPr>
          <p:cNvSpPr txBox="1"/>
          <p:nvPr/>
        </p:nvSpPr>
        <p:spPr>
          <a:xfrm>
            <a:off x="14589579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PPT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제작</a:t>
            </a:r>
          </a:p>
        </p:txBody>
      </p:sp>
      <p:pic>
        <p:nvPicPr>
          <p:cNvPr id="39" name="그래픽 38" descr="확인 표시 단색으로 채워진">
            <a:extLst>
              <a:ext uri="{FF2B5EF4-FFF2-40B4-BE49-F238E27FC236}">
                <a16:creationId xmlns:a16="http://schemas.microsoft.com/office/drawing/2014/main" id="{B7ABD5B9-E3F5-C22B-6223-62066FA3D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529" y="4980245"/>
            <a:ext cx="533400" cy="533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8638BC3-78BC-FDE0-532F-9E25FA10A350}"/>
              </a:ext>
            </a:extLst>
          </p:cNvPr>
          <p:cNvSpPr txBox="1"/>
          <p:nvPr/>
        </p:nvSpPr>
        <p:spPr>
          <a:xfrm>
            <a:off x="970643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업무총괄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(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조장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)</a:t>
            </a:r>
            <a:endParaRPr lang="ko-KR" altLang="en-US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3" name="그래픽 2" descr="확인 표시 단색으로 채워진">
            <a:extLst>
              <a:ext uri="{FF2B5EF4-FFF2-40B4-BE49-F238E27FC236}">
                <a16:creationId xmlns:a16="http://schemas.microsoft.com/office/drawing/2014/main" id="{68B31AAB-9BD0-573B-87C5-44C418E03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769" y="5616737"/>
            <a:ext cx="533400" cy="53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01052-8D42-43AE-8E4C-75F85B4B24D3}"/>
              </a:ext>
            </a:extLst>
          </p:cNvPr>
          <p:cNvSpPr txBox="1"/>
          <p:nvPr/>
        </p:nvSpPr>
        <p:spPr>
          <a:xfrm>
            <a:off x="5490883" y="5565362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&amp;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정제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5" name="그래픽 4" descr="확인 표시 단색으로 채워진">
            <a:extLst>
              <a:ext uri="{FF2B5EF4-FFF2-40B4-BE49-F238E27FC236}">
                <a16:creationId xmlns:a16="http://schemas.microsoft.com/office/drawing/2014/main" id="{B9817641-3A48-75E4-C944-37729AAEB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400" y="5644150"/>
            <a:ext cx="533400" cy="53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510783-F866-4AB6-B0F7-52ED0AA8E003}"/>
              </a:ext>
            </a:extLst>
          </p:cNvPr>
          <p:cNvSpPr txBox="1"/>
          <p:nvPr/>
        </p:nvSpPr>
        <p:spPr>
          <a:xfrm>
            <a:off x="9920514" y="5592775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&amp;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정제</a:t>
            </a:r>
          </a:p>
        </p:txBody>
      </p:sp>
      <p:pic>
        <p:nvPicPr>
          <p:cNvPr id="7" name="그래픽 6" descr="확인 표시 단색으로 채워진">
            <a:extLst>
              <a:ext uri="{FF2B5EF4-FFF2-40B4-BE49-F238E27FC236}">
                <a16:creationId xmlns:a16="http://schemas.microsoft.com/office/drawing/2014/main" id="{50D7D032-4302-6DF9-FE02-3BDF0A760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78326" y="5635186"/>
            <a:ext cx="533400" cy="53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70A4FD-9913-674D-BD07-6212F0886984}"/>
              </a:ext>
            </a:extLst>
          </p:cNvPr>
          <p:cNvSpPr txBox="1"/>
          <p:nvPr/>
        </p:nvSpPr>
        <p:spPr>
          <a:xfrm>
            <a:off x="14523326" y="5610391"/>
            <a:ext cx="4107180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&amp;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시각화</a:t>
            </a:r>
          </a:p>
        </p:txBody>
      </p:sp>
      <p:pic>
        <p:nvPicPr>
          <p:cNvPr id="9" name="그래픽 8" descr="확인 표시 단색으로 채워진">
            <a:extLst>
              <a:ext uri="{FF2B5EF4-FFF2-40B4-BE49-F238E27FC236}">
                <a16:creationId xmlns:a16="http://schemas.microsoft.com/office/drawing/2014/main" id="{3C55E712-9AF0-76DD-41B9-B2718CAFB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529" y="5616737"/>
            <a:ext cx="5334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801594-E7D8-43C9-867E-FB07ADD49AA5}"/>
              </a:ext>
            </a:extLst>
          </p:cNvPr>
          <p:cNvSpPr txBox="1"/>
          <p:nvPr/>
        </p:nvSpPr>
        <p:spPr>
          <a:xfrm>
            <a:off x="970643" y="5565362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&amp;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정제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1" name="그래픽 10" descr="확인 표시 단색으로 채워진">
            <a:extLst>
              <a:ext uri="{FF2B5EF4-FFF2-40B4-BE49-F238E27FC236}">
                <a16:creationId xmlns:a16="http://schemas.microsoft.com/office/drawing/2014/main" id="{5E5CC1DD-55DE-3E48-FBE4-32A9621A1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529" y="6326389"/>
            <a:ext cx="533400" cy="533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F292CA-09F6-1482-F5E7-12C1A2189FFF}"/>
              </a:ext>
            </a:extLst>
          </p:cNvPr>
          <p:cNvSpPr txBox="1"/>
          <p:nvPr/>
        </p:nvSpPr>
        <p:spPr>
          <a:xfrm>
            <a:off x="970643" y="6275014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</a:p>
        </p:txBody>
      </p:sp>
      <p:pic>
        <p:nvPicPr>
          <p:cNvPr id="13" name="그래픽 12" descr="확인 표시 단색으로 채워진">
            <a:extLst>
              <a:ext uri="{FF2B5EF4-FFF2-40B4-BE49-F238E27FC236}">
                <a16:creationId xmlns:a16="http://schemas.microsoft.com/office/drawing/2014/main" id="{91CE4286-4A98-CC3A-28CF-491B07FB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529" y="7087416"/>
            <a:ext cx="533400" cy="533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E88536-A506-9C6C-B36B-366DA7E9084E}"/>
              </a:ext>
            </a:extLst>
          </p:cNvPr>
          <p:cNvSpPr txBox="1"/>
          <p:nvPr/>
        </p:nvSpPr>
        <p:spPr>
          <a:xfrm>
            <a:off x="970643" y="7036041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5" name="그래픽 14" descr="확인 표시 단색으로 채워진">
            <a:extLst>
              <a:ext uri="{FF2B5EF4-FFF2-40B4-BE49-F238E27FC236}">
                <a16:creationId xmlns:a16="http://schemas.microsoft.com/office/drawing/2014/main" id="{CAD472EC-BFF7-5765-CF31-E84E68965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637" y="6304604"/>
            <a:ext cx="533400" cy="533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45CFD8-D490-5951-CA99-6FF5947D8D4C}"/>
              </a:ext>
            </a:extLst>
          </p:cNvPr>
          <p:cNvSpPr txBox="1"/>
          <p:nvPr/>
        </p:nvSpPr>
        <p:spPr>
          <a:xfrm>
            <a:off x="5492751" y="6253229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</a:p>
        </p:txBody>
      </p:sp>
      <p:pic>
        <p:nvPicPr>
          <p:cNvPr id="17" name="그래픽 16" descr="확인 표시 단색으로 채워진">
            <a:extLst>
              <a:ext uri="{FF2B5EF4-FFF2-40B4-BE49-F238E27FC236}">
                <a16:creationId xmlns:a16="http://schemas.microsoft.com/office/drawing/2014/main" id="{5EB19265-D14F-3A3D-6E40-7E6F1946E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637" y="7065631"/>
            <a:ext cx="533400" cy="53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EA86FC-2D24-FC55-4090-5C1C6DCE54D7}"/>
              </a:ext>
            </a:extLst>
          </p:cNvPr>
          <p:cNvSpPr txBox="1"/>
          <p:nvPr/>
        </p:nvSpPr>
        <p:spPr>
          <a:xfrm>
            <a:off x="5492751" y="7014256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9" name="그래픽 18" descr="확인 표시 단색으로 채워진">
            <a:extLst>
              <a:ext uri="{FF2B5EF4-FFF2-40B4-BE49-F238E27FC236}">
                <a16:creationId xmlns:a16="http://schemas.microsoft.com/office/drawing/2014/main" id="{149FBD8C-AE47-D7CC-DA8D-B19DDD1B8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7265" y="6362700"/>
            <a:ext cx="533400" cy="533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72FB9E7-6AD3-3F0F-9915-5FA401C7A330}"/>
              </a:ext>
            </a:extLst>
          </p:cNvPr>
          <p:cNvSpPr txBox="1"/>
          <p:nvPr/>
        </p:nvSpPr>
        <p:spPr>
          <a:xfrm>
            <a:off x="9941379" y="6311325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</a:p>
        </p:txBody>
      </p:sp>
      <p:pic>
        <p:nvPicPr>
          <p:cNvPr id="21" name="그래픽 20" descr="확인 표시 단색으로 채워진">
            <a:extLst>
              <a:ext uri="{FF2B5EF4-FFF2-40B4-BE49-F238E27FC236}">
                <a16:creationId xmlns:a16="http://schemas.microsoft.com/office/drawing/2014/main" id="{4F4F2D92-9F61-0498-67D3-78FB79E10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7265" y="7052931"/>
            <a:ext cx="533400" cy="53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DA3846-BEF1-2DDA-9227-62B066EBFE5B}"/>
              </a:ext>
            </a:extLst>
          </p:cNvPr>
          <p:cNvSpPr txBox="1"/>
          <p:nvPr/>
        </p:nvSpPr>
        <p:spPr>
          <a:xfrm>
            <a:off x="9941379" y="7001556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23" name="그래픽 22" descr="확인 표시 단색으로 채워진">
            <a:extLst>
              <a:ext uri="{FF2B5EF4-FFF2-40B4-BE49-F238E27FC236}">
                <a16:creationId xmlns:a16="http://schemas.microsoft.com/office/drawing/2014/main" id="{FEF2D652-B9DA-4D88-0D26-36822F3AB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76350" y="6357793"/>
            <a:ext cx="533400" cy="533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974F76-58E9-6ED7-0718-9C09E10F9E3E}"/>
              </a:ext>
            </a:extLst>
          </p:cNvPr>
          <p:cNvSpPr txBox="1"/>
          <p:nvPr/>
        </p:nvSpPr>
        <p:spPr>
          <a:xfrm>
            <a:off x="14600464" y="6306418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</a:p>
        </p:txBody>
      </p:sp>
      <p:pic>
        <p:nvPicPr>
          <p:cNvPr id="29" name="그래픽 28" descr="확인 표시 단색으로 채워진">
            <a:extLst>
              <a:ext uri="{FF2B5EF4-FFF2-40B4-BE49-F238E27FC236}">
                <a16:creationId xmlns:a16="http://schemas.microsoft.com/office/drawing/2014/main" id="{57BA96EA-D808-61E4-89BF-01AAA0F29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76350" y="7118820"/>
            <a:ext cx="533400" cy="533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9CB21B-FCDB-2116-6C91-04900DA5A9A6}"/>
              </a:ext>
            </a:extLst>
          </p:cNvPr>
          <p:cNvSpPr txBox="1"/>
          <p:nvPr/>
        </p:nvSpPr>
        <p:spPr>
          <a:xfrm>
            <a:off x="14600464" y="7067445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32" name="그래픽 31" descr="확인 표시 단색으로 채워진">
            <a:extLst>
              <a:ext uri="{FF2B5EF4-FFF2-40B4-BE49-F238E27FC236}">
                <a16:creationId xmlns:a16="http://schemas.microsoft.com/office/drawing/2014/main" id="{1981169B-C635-992B-75E4-20EC5BE8B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529" y="7848443"/>
            <a:ext cx="533400" cy="533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5375FC5-04A5-515A-703B-1566EBB53420}"/>
              </a:ext>
            </a:extLst>
          </p:cNvPr>
          <p:cNvSpPr txBox="1"/>
          <p:nvPr/>
        </p:nvSpPr>
        <p:spPr>
          <a:xfrm>
            <a:off x="970643" y="7797068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Hakgyoansim Chulseokbu TTF B" panose="020B0600000101010101" charset="-127"/>
                <a:ea typeface="Hakgyoansim Chulseokbu TTF B" panose="020B0600000101010101" charset="-127"/>
              </a:rPr>
              <a:t>웹구현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42" name="그래픽 41" descr="확인 표시 단색으로 채워진">
            <a:extLst>
              <a:ext uri="{FF2B5EF4-FFF2-40B4-BE49-F238E27FC236}">
                <a16:creationId xmlns:a16="http://schemas.microsoft.com/office/drawing/2014/main" id="{ED747A26-A680-4B23-60FB-E910EEF33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2286" y="7848443"/>
            <a:ext cx="533400" cy="533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B91EA43-0583-DF94-136D-533E19E5653A}"/>
              </a:ext>
            </a:extLst>
          </p:cNvPr>
          <p:cNvSpPr txBox="1"/>
          <p:nvPr/>
        </p:nvSpPr>
        <p:spPr>
          <a:xfrm>
            <a:off x="5486400" y="7797068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Hakgyoansim Chulseokbu TTF B" panose="020B0600000101010101" charset="-127"/>
                <a:ea typeface="Hakgyoansim Chulseokbu TTF B" panose="020B0600000101010101" charset="-127"/>
              </a:rPr>
              <a:t>웹구현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44" name="그래픽 43" descr="확인 표시 단색으로 채워진">
            <a:extLst>
              <a:ext uri="{FF2B5EF4-FFF2-40B4-BE49-F238E27FC236}">
                <a16:creationId xmlns:a16="http://schemas.microsoft.com/office/drawing/2014/main" id="{A7749680-1157-19DB-D005-B05C5096D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400" y="7848443"/>
            <a:ext cx="533400" cy="533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5DDBE5E-E2C2-9B12-E5DF-C4C0932FD001}"/>
              </a:ext>
            </a:extLst>
          </p:cNvPr>
          <p:cNvSpPr txBox="1"/>
          <p:nvPr/>
        </p:nvSpPr>
        <p:spPr>
          <a:xfrm>
            <a:off x="9920514" y="7797068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Hakgyoansim Chulseokbu TTF B" panose="020B0600000101010101" charset="-127"/>
                <a:ea typeface="Hakgyoansim Chulseokbu TTF B" panose="020B0600000101010101" charset="-127"/>
              </a:rPr>
              <a:t>웹구현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46" name="그래픽 45" descr="확인 표시 단색으로 채워진">
            <a:extLst>
              <a:ext uri="{FF2B5EF4-FFF2-40B4-BE49-F238E27FC236}">
                <a16:creationId xmlns:a16="http://schemas.microsoft.com/office/drawing/2014/main" id="{0F50CCB1-1D5D-3E91-F682-55D82B209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68188" y="7837975"/>
            <a:ext cx="533400" cy="533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D717A5C-C5A3-1C76-A4BB-18690832DB64}"/>
              </a:ext>
            </a:extLst>
          </p:cNvPr>
          <p:cNvSpPr txBox="1"/>
          <p:nvPr/>
        </p:nvSpPr>
        <p:spPr>
          <a:xfrm>
            <a:off x="14592302" y="77866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Hakgyoansim Chulseokbu TTF B" panose="020B0600000101010101" charset="-127"/>
                <a:ea typeface="Hakgyoansim Chulseokbu TTF B" panose="020B0600000101010101" charset="-127"/>
              </a:rPr>
              <a:t>웹구현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48" name="TextBox 37">
            <a:extLst>
              <a:ext uri="{FF2B5EF4-FFF2-40B4-BE49-F238E27FC236}">
                <a16:creationId xmlns:a16="http://schemas.microsoft.com/office/drawing/2014/main" id="{1A3AFCE2-2817-EA5E-371A-82DB631EC559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35BE0-E629-1611-8DC4-75754B425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619065-D237-76A8-465E-130B7E78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5C0E2C4F-A16F-582E-DECE-9B29566C8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71714"/>
            <a:ext cx="1718129" cy="63500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FA04F19B-290B-7CAA-F405-39A77E187B05}"/>
              </a:ext>
            </a:extLst>
          </p:cNvPr>
          <p:cNvSpPr txBox="1"/>
          <p:nvPr/>
        </p:nvSpPr>
        <p:spPr>
          <a:xfrm>
            <a:off x="16154401" y="444500"/>
            <a:ext cx="1718128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Part3-1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4F3375C6-4C17-1E50-7426-A9A369B63813}"/>
              </a:ext>
            </a:extLst>
          </p:cNvPr>
          <p:cNvSpPr txBox="1"/>
          <p:nvPr/>
        </p:nvSpPr>
        <p:spPr>
          <a:xfrm>
            <a:off x="685800" y="700315"/>
            <a:ext cx="2032000" cy="11734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3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E16C2C7B-FF18-3353-AD7F-D9C098092807}"/>
              </a:ext>
            </a:extLst>
          </p:cNvPr>
          <p:cNvSpPr txBox="1"/>
          <p:nvPr/>
        </p:nvSpPr>
        <p:spPr>
          <a:xfrm>
            <a:off x="1524000" y="647700"/>
            <a:ext cx="9220200" cy="13131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프로젝트 일정</a:t>
            </a:r>
          </a:p>
        </p:txBody>
      </p:sp>
      <p:sp>
        <p:nvSpPr>
          <p:cNvPr id="6" name="L 도형 5">
            <a:extLst>
              <a:ext uri="{FF2B5EF4-FFF2-40B4-BE49-F238E27FC236}">
                <a16:creationId xmlns:a16="http://schemas.microsoft.com/office/drawing/2014/main" id="{231B42A7-1FAC-A46B-2A3F-F6C2234338A5}"/>
              </a:ext>
            </a:extLst>
          </p:cNvPr>
          <p:cNvSpPr/>
          <p:nvPr/>
        </p:nvSpPr>
        <p:spPr>
          <a:xfrm rot="10800000">
            <a:off x="14401800" y="171450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L 도형 6">
            <a:extLst>
              <a:ext uri="{FF2B5EF4-FFF2-40B4-BE49-F238E27FC236}">
                <a16:creationId xmlns:a16="http://schemas.microsoft.com/office/drawing/2014/main" id="{00D733FC-51D1-3208-4BC8-BC8939B55481}"/>
              </a:ext>
            </a:extLst>
          </p:cNvPr>
          <p:cNvSpPr/>
          <p:nvPr/>
        </p:nvSpPr>
        <p:spPr>
          <a:xfrm>
            <a:off x="2438400" y="852297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슬라이드 확대/축소 7">
                <a:extLst>
                  <a:ext uri="{FF2B5EF4-FFF2-40B4-BE49-F238E27FC236}">
                    <a16:creationId xmlns:a16="http://schemas.microsoft.com/office/drawing/2014/main" id="{9BEC5399-0EEA-3AB9-833E-7382F702A1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4076466"/>
                  </p:ext>
                </p:extLst>
              </p:nvPr>
            </p:nvGraphicFramePr>
            <p:xfrm>
              <a:off x="-3711388" y="9095254"/>
              <a:ext cx="4572000" cy="2571750"/>
            </p:xfrm>
            <a:graphic>
              <a:graphicData uri="http://schemas.microsoft.com/office/powerpoint/2016/slidezoom">
                <pslz:sldZm>
                  <pslz:sldZmObj sldId="268" cId="2245810546">
                    <pslz:zmPr id="{2E5C6A6A-86A7-4EF1-949E-C5300F50C319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슬라이드 확대/축소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BEC5399-0EEA-3AB9-833E-7382F702A1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711388" y="9095254"/>
                <a:ext cx="4572000" cy="25717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D7237D9E-E3DB-F484-2932-4875994586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8212" y="2095500"/>
            <a:ext cx="8909488" cy="7145337"/>
          </a:xfrm>
          <a:prstGeom prst="rect">
            <a:avLst/>
          </a:prstGeom>
        </p:spPr>
      </p:pic>
      <p:sp>
        <p:nvSpPr>
          <p:cNvPr id="4" name="TextBox 37">
            <a:extLst>
              <a:ext uri="{FF2B5EF4-FFF2-40B4-BE49-F238E27FC236}">
                <a16:creationId xmlns:a16="http://schemas.microsoft.com/office/drawing/2014/main" id="{CA606244-BBFB-CF4B-3261-7797CCACB004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2245810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30DDDB-80E9-BD3C-971D-D0878905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F04E38-0FE5-1242-76D3-43A29F3C5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1C647399-06ED-4E40-3C89-7854124A0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71714"/>
            <a:ext cx="1718129" cy="63500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DE939602-362F-36D2-1A7A-5C1D85958C84}"/>
              </a:ext>
            </a:extLst>
          </p:cNvPr>
          <p:cNvSpPr txBox="1"/>
          <p:nvPr/>
        </p:nvSpPr>
        <p:spPr>
          <a:xfrm>
            <a:off x="16154401" y="444500"/>
            <a:ext cx="1718128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Part3-2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D90F94D3-D77D-6B1D-5740-A2832C7CB88D}"/>
              </a:ext>
            </a:extLst>
          </p:cNvPr>
          <p:cNvSpPr txBox="1"/>
          <p:nvPr/>
        </p:nvSpPr>
        <p:spPr>
          <a:xfrm>
            <a:off x="5740400" y="1016000"/>
            <a:ext cx="2032000" cy="11734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4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2A6F923F-0511-3F04-21A6-6DC521110C49}"/>
              </a:ext>
            </a:extLst>
          </p:cNvPr>
          <p:cNvSpPr txBox="1"/>
          <p:nvPr/>
        </p:nvSpPr>
        <p:spPr>
          <a:xfrm>
            <a:off x="4724400" y="952500"/>
            <a:ext cx="9220200" cy="13131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개발환경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F3EF7EA-4170-383D-2D13-CC5D3FA0CCBD}"/>
              </a:ext>
            </a:extLst>
          </p:cNvPr>
          <p:cNvSpPr/>
          <p:nvPr/>
        </p:nvSpPr>
        <p:spPr>
          <a:xfrm>
            <a:off x="1257300" y="2602230"/>
            <a:ext cx="4876800" cy="7292340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F853E5-31CC-0127-C2A2-AA9DE4897B48}"/>
              </a:ext>
            </a:extLst>
          </p:cNvPr>
          <p:cNvSpPr/>
          <p:nvPr/>
        </p:nvSpPr>
        <p:spPr>
          <a:xfrm>
            <a:off x="6629400" y="2602230"/>
            <a:ext cx="4876800" cy="7292340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010FD26-1E9A-F024-E972-4EB397FA1D28}"/>
              </a:ext>
            </a:extLst>
          </p:cNvPr>
          <p:cNvSpPr/>
          <p:nvPr/>
        </p:nvSpPr>
        <p:spPr>
          <a:xfrm>
            <a:off x="11963400" y="2602230"/>
            <a:ext cx="4876800" cy="7292340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2456DB9B-AD92-DA41-E6BF-387F8135A140}"/>
              </a:ext>
            </a:extLst>
          </p:cNvPr>
          <p:cNvSpPr/>
          <p:nvPr/>
        </p:nvSpPr>
        <p:spPr>
          <a:xfrm>
            <a:off x="1257300" y="2552700"/>
            <a:ext cx="4876800" cy="1676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프론트엔드</a:t>
            </a:r>
            <a:endParaRPr lang="ko-KR" altLang="en-US" sz="4400" dirty="0">
              <a:solidFill>
                <a:schemeClr val="bg1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8AC84A4F-F9F7-0218-5E8F-753A12C605D6}"/>
              </a:ext>
            </a:extLst>
          </p:cNvPr>
          <p:cNvSpPr/>
          <p:nvPr/>
        </p:nvSpPr>
        <p:spPr>
          <a:xfrm>
            <a:off x="6629400" y="2552700"/>
            <a:ext cx="4876800" cy="1676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백엔드</a:t>
            </a:r>
            <a:endParaRPr lang="ko-KR" altLang="en-US" sz="4400" dirty="0">
              <a:solidFill>
                <a:schemeClr val="bg1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4" name="사각형: 둥근 위쪽 모서리 13" descr="ㅑ">
            <a:extLst>
              <a:ext uri="{FF2B5EF4-FFF2-40B4-BE49-F238E27FC236}">
                <a16:creationId xmlns:a16="http://schemas.microsoft.com/office/drawing/2014/main" id="{4BF55368-2A92-78BD-22FE-1284CCFE187C}"/>
              </a:ext>
            </a:extLst>
          </p:cNvPr>
          <p:cNvSpPr/>
          <p:nvPr/>
        </p:nvSpPr>
        <p:spPr>
          <a:xfrm>
            <a:off x="11963400" y="2552700"/>
            <a:ext cx="4876800" cy="1676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AI/</a:t>
            </a:r>
            <a:r>
              <a:rPr lang="ko-KR" altLang="en-US" sz="4400" dirty="0">
                <a:solidFill>
                  <a:schemeClr val="bg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16BA9A76-9917-C259-06E2-60E9A63CEFD9}"/>
              </a:ext>
            </a:extLst>
          </p:cNvPr>
          <p:cNvSpPr/>
          <p:nvPr/>
        </p:nvSpPr>
        <p:spPr>
          <a:xfrm>
            <a:off x="1219200" y="5676907"/>
            <a:ext cx="2019299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마크업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6A5E85-B175-1FBA-ADA2-962CFB77DB11}"/>
              </a:ext>
            </a:extLst>
          </p:cNvPr>
          <p:cNvSpPr txBox="1"/>
          <p:nvPr/>
        </p:nvSpPr>
        <p:spPr>
          <a:xfrm>
            <a:off x="3383055" y="5719258"/>
            <a:ext cx="2385732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HTML5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E6A0DA2B-A78D-8F19-4627-B04AD5769324}"/>
              </a:ext>
            </a:extLst>
          </p:cNvPr>
          <p:cNvSpPr/>
          <p:nvPr/>
        </p:nvSpPr>
        <p:spPr>
          <a:xfrm>
            <a:off x="6589059" y="5196474"/>
            <a:ext cx="2135841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언어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634F58-59CA-40BF-22AB-4CBCFA0F95DE}"/>
              </a:ext>
            </a:extLst>
          </p:cNvPr>
          <p:cNvSpPr txBox="1"/>
          <p:nvPr/>
        </p:nvSpPr>
        <p:spPr>
          <a:xfrm>
            <a:off x="8610600" y="5238825"/>
            <a:ext cx="3009900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Python</a:t>
            </a:r>
            <a:r>
              <a:rPr lang="ko-KR" altLang="en-US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3.10.9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BCD5394D-3C85-B08B-1FF2-A77ED880ABA5}"/>
              </a:ext>
            </a:extLst>
          </p:cNvPr>
          <p:cNvSpPr/>
          <p:nvPr/>
        </p:nvSpPr>
        <p:spPr>
          <a:xfrm>
            <a:off x="1223683" y="6565224"/>
            <a:ext cx="2019299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스타일링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8EC6F-9D54-961E-C803-233531129B03}"/>
              </a:ext>
            </a:extLst>
          </p:cNvPr>
          <p:cNvSpPr txBox="1"/>
          <p:nvPr/>
        </p:nvSpPr>
        <p:spPr>
          <a:xfrm>
            <a:off x="3387538" y="6607575"/>
            <a:ext cx="2385732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CSS3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73AC528F-7B16-7782-2426-4362DE5B3282}"/>
              </a:ext>
            </a:extLst>
          </p:cNvPr>
          <p:cNvSpPr/>
          <p:nvPr/>
        </p:nvSpPr>
        <p:spPr>
          <a:xfrm>
            <a:off x="1241613" y="7457209"/>
            <a:ext cx="2019299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스크립트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B5372E-E297-F46B-1F72-7472A933CC09}"/>
              </a:ext>
            </a:extLst>
          </p:cNvPr>
          <p:cNvSpPr txBox="1"/>
          <p:nvPr/>
        </p:nvSpPr>
        <p:spPr>
          <a:xfrm>
            <a:off x="3405468" y="7499560"/>
            <a:ext cx="2385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JavaScript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7F9DE161-FD98-C9B4-3043-255F47F554EE}"/>
              </a:ext>
            </a:extLst>
          </p:cNvPr>
          <p:cNvSpPr/>
          <p:nvPr/>
        </p:nvSpPr>
        <p:spPr>
          <a:xfrm>
            <a:off x="6606989" y="6088459"/>
            <a:ext cx="2135841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프레임워크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9BF3E7-3071-EB83-E72F-FBBC72596BEC}"/>
              </a:ext>
            </a:extLst>
          </p:cNvPr>
          <p:cNvSpPr txBox="1"/>
          <p:nvPr/>
        </p:nvSpPr>
        <p:spPr>
          <a:xfrm>
            <a:off x="8628530" y="6130810"/>
            <a:ext cx="3009900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Django5.2.5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093F3B40-3C59-199B-8E41-22787112E9D3}"/>
              </a:ext>
            </a:extLst>
          </p:cNvPr>
          <p:cNvSpPr/>
          <p:nvPr/>
        </p:nvSpPr>
        <p:spPr>
          <a:xfrm>
            <a:off x="6598025" y="6980444"/>
            <a:ext cx="2135841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DB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382692-EE6C-90A4-634D-9B720236A3C6}"/>
              </a:ext>
            </a:extLst>
          </p:cNvPr>
          <p:cNvSpPr txBox="1"/>
          <p:nvPr/>
        </p:nvSpPr>
        <p:spPr>
          <a:xfrm>
            <a:off x="8619566" y="7022795"/>
            <a:ext cx="3009900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SQLite 3.13.1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946B563A-A304-B1C0-BA52-E196BA87F517}"/>
              </a:ext>
            </a:extLst>
          </p:cNvPr>
          <p:cNvSpPr/>
          <p:nvPr/>
        </p:nvSpPr>
        <p:spPr>
          <a:xfrm>
            <a:off x="6591301" y="7914409"/>
            <a:ext cx="2135841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가상환경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1BAFD5-8E3C-0294-BC68-384C79859664}"/>
              </a:ext>
            </a:extLst>
          </p:cNvPr>
          <p:cNvSpPr txBox="1"/>
          <p:nvPr/>
        </p:nvSpPr>
        <p:spPr>
          <a:xfrm>
            <a:off x="8612842" y="7956760"/>
            <a:ext cx="3009900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venv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3C13407C-7EA6-00CC-351D-95DE995EE935}"/>
              </a:ext>
            </a:extLst>
          </p:cNvPr>
          <p:cNvSpPr/>
          <p:nvPr/>
        </p:nvSpPr>
        <p:spPr>
          <a:xfrm>
            <a:off x="11949545" y="4686300"/>
            <a:ext cx="1907242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54FCA0-751A-8486-580E-2FD6D69C5E42}"/>
              </a:ext>
            </a:extLst>
          </p:cNvPr>
          <p:cNvSpPr txBox="1"/>
          <p:nvPr/>
        </p:nvSpPr>
        <p:spPr>
          <a:xfrm>
            <a:off x="13877567" y="4534397"/>
            <a:ext cx="3009900" cy="98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OpenAI GPT gpt-5-nano</a:t>
            </a: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769C3F0C-62B0-DB32-9D67-F1BBBCDA7B9E}"/>
              </a:ext>
            </a:extLst>
          </p:cNvPr>
          <p:cNvSpPr/>
          <p:nvPr/>
        </p:nvSpPr>
        <p:spPr>
          <a:xfrm>
            <a:off x="11967475" y="5609555"/>
            <a:ext cx="1907242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벡터</a:t>
            </a:r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DB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8ACB0-282F-61C5-CA0A-FACE5052F06C}"/>
              </a:ext>
            </a:extLst>
          </p:cNvPr>
          <p:cNvSpPr txBox="1"/>
          <p:nvPr/>
        </p:nvSpPr>
        <p:spPr>
          <a:xfrm>
            <a:off x="13895497" y="5651906"/>
            <a:ext cx="3009900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Pinecone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6" name="화살표: 오각형 35">
            <a:extLst>
              <a:ext uri="{FF2B5EF4-FFF2-40B4-BE49-F238E27FC236}">
                <a16:creationId xmlns:a16="http://schemas.microsoft.com/office/drawing/2014/main" id="{7F462A7F-1898-D8A6-969E-5EC208167E32}"/>
              </a:ext>
            </a:extLst>
          </p:cNvPr>
          <p:cNvSpPr/>
          <p:nvPr/>
        </p:nvSpPr>
        <p:spPr>
          <a:xfrm>
            <a:off x="11958511" y="6515395"/>
            <a:ext cx="1907242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임베딩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C2C26D-D9DD-7D47-545D-EB68172DBA2E}"/>
              </a:ext>
            </a:extLst>
          </p:cNvPr>
          <p:cNvSpPr txBox="1"/>
          <p:nvPr/>
        </p:nvSpPr>
        <p:spPr>
          <a:xfrm>
            <a:off x="13886533" y="6557746"/>
            <a:ext cx="3009900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Upstage Solar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8" name="화살표: 오각형 37">
            <a:extLst>
              <a:ext uri="{FF2B5EF4-FFF2-40B4-BE49-F238E27FC236}">
                <a16:creationId xmlns:a16="http://schemas.microsoft.com/office/drawing/2014/main" id="{F51FC8AB-18F1-9F3B-E6EC-71EA0E236F01}"/>
              </a:ext>
            </a:extLst>
          </p:cNvPr>
          <p:cNvSpPr/>
          <p:nvPr/>
        </p:nvSpPr>
        <p:spPr>
          <a:xfrm>
            <a:off x="11951787" y="7449360"/>
            <a:ext cx="1907242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RAG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33415-9DC3-36C7-AB0B-37887F1CDDE1}"/>
              </a:ext>
            </a:extLst>
          </p:cNvPr>
          <p:cNvSpPr txBox="1"/>
          <p:nvPr/>
        </p:nvSpPr>
        <p:spPr>
          <a:xfrm>
            <a:off x="13879809" y="7252332"/>
            <a:ext cx="3009900" cy="98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LangChain</a:t>
            </a:r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 0.3.27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40" name="화살표: 오각형 39">
            <a:extLst>
              <a:ext uri="{FF2B5EF4-FFF2-40B4-BE49-F238E27FC236}">
                <a16:creationId xmlns:a16="http://schemas.microsoft.com/office/drawing/2014/main" id="{EAAA717F-F87E-CCE3-A1B0-1EE35A6966C1}"/>
              </a:ext>
            </a:extLst>
          </p:cNvPr>
          <p:cNvSpPr/>
          <p:nvPr/>
        </p:nvSpPr>
        <p:spPr>
          <a:xfrm>
            <a:off x="11949545" y="8420099"/>
            <a:ext cx="1907242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ML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ECCCB9-D166-DC25-22F8-FF529CA884BB}"/>
              </a:ext>
            </a:extLst>
          </p:cNvPr>
          <p:cNvSpPr txBox="1"/>
          <p:nvPr/>
        </p:nvSpPr>
        <p:spPr>
          <a:xfrm>
            <a:off x="13877567" y="8462450"/>
            <a:ext cx="3009900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LightGBM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4" name="TextBox 37">
            <a:extLst>
              <a:ext uri="{FF2B5EF4-FFF2-40B4-BE49-F238E27FC236}">
                <a16:creationId xmlns:a16="http://schemas.microsoft.com/office/drawing/2014/main" id="{A78B82A8-9F90-6AE4-5D6E-2010D403A8AC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</p:spTree>
    <p:extLst>
      <p:ext uri="{BB962C8B-B14F-4D97-AF65-F5344CB8AC3E}">
        <p14:creationId xmlns:p14="http://schemas.microsoft.com/office/powerpoint/2010/main" val="3682763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7907324"/>
            <a:ext cx="5245100" cy="2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183424"/>
            <a:ext cx="1790700" cy="533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06500" y="7272324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21000" y="7234224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dirty="0">
                <a:solidFill>
                  <a:srgbClr val="FFFFFF"/>
                </a:solidFill>
                <a:ea typeface="Pretendard SemiBold"/>
              </a:rPr>
              <a:t>핵심 기능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834424"/>
            <a:ext cx="52451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110524"/>
            <a:ext cx="1790700" cy="533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06500" y="8199424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Part2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921000" y="8161324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dirty="0">
                <a:solidFill>
                  <a:srgbClr val="FFFFFF"/>
                </a:solidFill>
                <a:ea typeface="Pretendard SemiBold"/>
              </a:rPr>
              <a:t>부가 기능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>
                <a:solidFill>
                  <a:srgbClr val="ACCEFE"/>
                </a:solidFill>
                <a:latin typeface="Pretendard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7100" y="3911600"/>
            <a:ext cx="132461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ea typeface="Hakgyoansim Chulseokbu TTF B"/>
              </a:rPr>
              <a:t>핵심 기능 및 데이터 </a:t>
            </a:r>
            <a:r>
              <a:rPr lang="ko-KR" altLang="en-US" sz="6600" dirty="0">
                <a:solidFill>
                  <a:srgbClr val="FFFFFF"/>
                </a:solidFill>
                <a:ea typeface="Hakgyoansim Chulseokbu TTF B"/>
              </a:rPr>
              <a:t>수집</a:t>
            </a:r>
            <a:endParaRPr lang="ko-KR" altLang="en-US" sz="66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E73C0D8A-ACF8-B99F-A882-EEED96075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20" y="9745660"/>
            <a:ext cx="5245100" cy="25400"/>
          </a:xfrm>
          <a:prstGeom prst="rect">
            <a:avLst/>
          </a:prstGeom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B5E9D3AE-17E7-106B-A859-59E982B20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820" y="9021760"/>
            <a:ext cx="1790700" cy="533400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284F9FBE-614E-8B33-03B1-374A4DBB7348}"/>
              </a:ext>
            </a:extLst>
          </p:cNvPr>
          <p:cNvSpPr txBox="1"/>
          <p:nvPr/>
        </p:nvSpPr>
        <p:spPr>
          <a:xfrm>
            <a:off x="1216020" y="911066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Part3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33FE2F11-D0F3-6868-6872-3335A7AF048A}"/>
              </a:ext>
            </a:extLst>
          </p:cNvPr>
          <p:cNvSpPr txBox="1"/>
          <p:nvPr/>
        </p:nvSpPr>
        <p:spPr>
          <a:xfrm>
            <a:off x="2930520" y="907256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FFFFFF"/>
                </a:solidFill>
                <a:ea typeface="Pretendard SemiBold"/>
              </a:rPr>
              <a:t>데이터베이스 설계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8" name="TextBox 37">
            <a:extLst>
              <a:ext uri="{FF2B5EF4-FFF2-40B4-BE49-F238E27FC236}">
                <a16:creationId xmlns:a16="http://schemas.microsoft.com/office/drawing/2014/main" id="{2BBF98B0-EF2E-0F5E-3550-47CD467D1D59}"/>
              </a:ext>
            </a:extLst>
          </p:cNvPr>
          <p:cNvSpPr txBox="1"/>
          <p:nvPr/>
        </p:nvSpPr>
        <p:spPr>
          <a:xfrm>
            <a:off x="469900" y="4699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 SemiBold"/>
              </a:rPr>
              <a:t>CODEDOC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2001</TotalTime>
  <Words>1740</Words>
  <Application>Microsoft Office PowerPoint</Application>
  <PresentationFormat>사용자 지정</PresentationFormat>
  <Paragraphs>584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7" baseType="lpstr">
      <vt:lpstr>Hakgyoansim Chulseokbu TTF B</vt:lpstr>
      <vt:lpstr>Pretendard Light</vt:lpstr>
      <vt:lpstr>맑은 고딕</vt:lpstr>
      <vt:lpstr>Arial</vt:lpstr>
      <vt:lpstr>Hakgyoansim Chulseokbu TTF L</vt:lpstr>
      <vt:lpstr>Pretendard Bold</vt:lpstr>
      <vt:lpstr>Pretendard SemiBold</vt:lpstr>
      <vt:lpstr>Calibri</vt:lpstr>
      <vt:lpstr>Pretendard Medium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Admin</cp:lastModifiedBy>
  <cp:revision>151</cp:revision>
  <dcterms:created xsi:type="dcterms:W3CDTF">2006-08-16T00:00:00Z</dcterms:created>
  <dcterms:modified xsi:type="dcterms:W3CDTF">2025-08-28T08:52:44Z</dcterms:modified>
</cp:coreProperties>
</file>